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8" r:id="rId2"/>
    <p:sldId id="308" r:id="rId3"/>
    <p:sldId id="315" r:id="rId4"/>
    <p:sldId id="314" r:id="rId5"/>
    <p:sldId id="313" r:id="rId6"/>
    <p:sldId id="310" r:id="rId7"/>
    <p:sldId id="259" r:id="rId8"/>
    <p:sldId id="352" r:id="rId9"/>
    <p:sldId id="353" r:id="rId10"/>
    <p:sldId id="354" r:id="rId11"/>
    <p:sldId id="355" r:id="rId12"/>
    <p:sldId id="356" r:id="rId13"/>
    <p:sldId id="321" r:id="rId14"/>
    <p:sldId id="322" r:id="rId15"/>
    <p:sldId id="264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269" r:id="rId24"/>
    <p:sldId id="330" r:id="rId25"/>
    <p:sldId id="331" r:id="rId26"/>
    <p:sldId id="333" r:id="rId27"/>
    <p:sldId id="334" r:id="rId28"/>
    <p:sldId id="332" r:id="rId29"/>
    <p:sldId id="335" r:id="rId30"/>
    <p:sldId id="336" r:id="rId31"/>
    <p:sldId id="279" r:id="rId32"/>
    <p:sldId id="337" r:id="rId33"/>
    <p:sldId id="339" r:id="rId34"/>
    <p:sldId id="340" r:id="rId35"/>
    <p:sldId id="341" r:id="rId36"/>
    <p:sldId id="338" r:id="rId37"/>
    <p:sldId id="342" r:id="rId38"/>
    <p:sldId id="351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2E101-B5F3-4CA2-960B-DF5FB1584EBE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6802D-288C-4252-9D09-2F01420DB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974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62773B-5B7A-41EE-A17E-3C42A48429BC}" type="slidenum">
              <a:rPr lang="ru-RU" altLang="uk-UA" smtClean="0"/>
              <a:pPr>
                <a:spcBef>
                  <a:spcPct val="0"/>
                </a:spcBef>
              </a:pPr>
              <a:t>1</a:t>
            </a:fld>
            <a:endParaRPr lang="ru-RU" altLang="uk-U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12BCF5-EEBA-4360-803C-A1250F3C84D9}" type="slidenum">
              <a:rPr lang="ru-RU" altLang="uk-UA" smtClean="0"/>
              <a:pPr>
                <a:spcBef>
                  <a:spcPct val="0"/>
                </a:spcBef>
              </a:pPr>
              <a:t>10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25696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12BCF5-EEBA-4360-803C-A1250F3C84D9}" type="slidenum">
              <a:rPr lang="ru-RU" altLang="uk-UA" smtClean="0"/>
              <a:pPr>
                <a:spcBef>
                  <a:spcPct val="0"/>
                </a:spcBef>
              </a:pPr>
              <a:t>11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1861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12BCF5-EEBA-4360-803C-A1250F3C84D9}" type="slidenum">
              <a:rPr lang="ru-RU" altLang="uk-UA" smtClean="0"/>
              <a:pPr>
                <a:spcBef>
                  <a:spcPct val="0"/>
                </a:spcBef>
              </a:pPr>
              <a:t>12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07409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12BCF5-EEBA-4360-803C-A1250F3C84D9}" type="slidenum">
              <a:rPr lang="ru-RU" altLang="uk-UA" smtClean="0"/>
              <a:pPr>
                <a:spcBef>
                  <a:spcPct val="0"/>
                </a:spcBef>
              </a:pPr>
              <a:t>13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41119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12BCF5-EEBA-4360-803C-A1250F3C84D9}" type="slidenum">
              <a:rPr lang="ru-RU" altLang="uk-UA" smtClean="0"/>
              <a:pPr>
                <a:spcBef>
                  <a:spcPct val="0"/>
                </a:spcBef>
              </a:pPr>
              <a:t>14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2689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1A1675-6C9F-4B9C-AC1A-EEBC518379EF}" type="slidenum">
              <a:rPr lang="ru-RU" altLang="uk-UA" smtClean="0"/>
              <a:pPr>
                <a:spcBef>
                  <a:spcPct val="0"/>
                </a:spcBef>
              </a:pPr>
              <a:t>2</a:t>
            </a:fld>
            <a:endParaRPr lang="ru-RU" altLang="uk-UA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1A1675-6C9F-4B9C-AC1A-EEBC518379EF}" type="slidenum">
              <a:rPr lang="ru-RU" altLang="uk-UA" smtClean="0"/>
              <a:pPr>
                <a:spcBef>
                  <a:spcPct val="0"/>
                </a:spcBef>
              </a:pPr>
              <a:t>3</a:t>
            </a:fld>
            <a:endParaRPr lang="ru-RU" altLang="uk-UA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24938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1A1675-6C9F-4B9C-AC1A-EEBC518379EF}" type="slidenum">
              <a:rPr lang="ru-RU" altLang="uk-UA" smtClean="0"/>
              <a:pPr>
                <a:spcBef>
                  <a:spcPct val="0"/>
                </a:spcBef>
              </a:pPr>
              <a:t>4</a:t>
            </a:fld>
            <a:endParaRPr lang="ru-RU" altLang="uk-UA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734622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1A1675-6C9F-4B9C-AC1A-EEBC518379EF}" type="slidenum">
              <a:rPr lang="ru-RU" altLang="uk-UA" smtClean="0"/>
              <a:pPr>
                <a:spcBef>
                  <a:spcPct val="0"/>
                </a:spcBef>
              </a:pPr>
              <a:t>5</a:t>
            </a:fld>
            <a:endParaRPr lang="ru-RU" altLang="uk-UA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651479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1A1675-6C9F-4B9C-AC1A-EEBC518379EF}" type="slidenum">
              <a:rPr lang="ru-RU" altLang="uk-UA" smtClean="0"/>
              <a:pPr>
                <a:spcBef>
                  <a:spcPct val="0"/>
                </a:spcBef>
              </a:pPr>
              <a:t>6</a:t>
            </a:fld>
            <a:endParaRPr lang="ru-RU" altLang="uk-UA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38494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12BCF5-EEBA-4360-803C-A1250F3C84D9}" type="slidenum">
              <a:rPr lang="ru-RU" altLang="uk-UA" smtClean="0"/>
              <a:pPr>
                <a:spcBef>
                  <a:spcPct val="0"/>
                </a:spcBef>
              </a:pPr>
              <a:t>7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12BCF5-EEBA-4360-803C-A1250F3C84D9}" type="slidenum">
              <a:rPr lang="ru-RU" altLang="uk-UA" smtClean="0"/>
              <a:pPr>
                <a:spcBef>
                  <a:spcPct val="0"/>
                </a:spcBef>
              </a:pPr>
              <a:t>8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17213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12BCF5-EEBA-4360-803C-A1250F3C84D9}" type="slidenum">
              <a:rPr lang="ru-RU" altLang="uk-UA" smtClean="0"/>
              <a:pPr>
                <a:spcBef>
                  <a:spcPct val="0"/>
                </a:spcBef>
              </a:pPr>
              <a:t>9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1866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4C135-D601-E752-090A-148EC31C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B164491-7A1F-C0ED-5FF6-DDD4862E7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8FF2346-EEA4-3338-687F-D0D0A207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CE44-6EF8-4E78-84F9-6B6215C4BFF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90FC5E-CE53-56C4-8892-1EAB4E49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DE2BF0-3B22-3946-0B69-79477E033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0E90-755E-45C9-9673-33EB39EA93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302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58FB3-5301-96B3-EC93-F56A6E89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C15B59-341A-080B-0E8E-2378E04C3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6AF010-3D6B-8B4B-F71A-7BF17969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CE44-6EF8-4E78-84F9-6B6215C4BFF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A1D81B-9738-861E-7F5C-0CFBE0C9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9D6E18-0A25-85C5-CE13-F4D6AD36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0E90-755E-45C9-9673-33EB39EA93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472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6DB25CE-F414-F892-7725-8E5475CC9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112921A-5C25-4EA9-DC91-CCB30AB2E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477A3B-6692-B853-727E-8F16ECDF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CE44-6EF8-4E78-84F9-6B6215C4BFF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44707A-4A7C-0165-0858-15FFC0B7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76B646-E249-497B-3DE8-EFB6DFC9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0E90-755E-45C9-9673-33EB39EA93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912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7D646-829C-5FC4-A6CF-C8071323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DA606B2-276B-1C38-2CE6-92A314DF8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2695D2C-FF85-DC56-1FDC-DD9BE9BB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CE44-6EF8-4E78-84F9-6B6215C4BFF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954EA8-8A80-820D-07C0-FD05DA10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409136-1A2B-3D6C-A9EE-C2B5D094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0E90-755E-45C9-9673-33EB39EA93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81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E9EA2-375D-D94D-F20E-18CCCCB2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CAF5EF7-7489-04D7-BE9D-A1A016F6D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8F890D-D4BB-3AF2-D692-A9EED060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CE44-6EF8-4E78-84F9-6B6215C4BFF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65D942-1BD4-E621-B1EF-A6CF1B04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C24A15-EADC-432B-7D06-203D13FA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0E90-755E-45C9-9673-33EB39EA93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384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FD32-F33F-AF66-944A-351A1C4A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B5A248-7103-49F6-7B0B-76667626B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A686669-B890-62C3-DF0E-CA176003C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8DC2F6-4AFB-673B-E1E1-A6BE242C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CE44-6EF8-4E78-84F9-6B6215C4BFF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13884BF-97AE-DEFA-A642-EB852D56F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C7F370-88AC-01E0-2911-4F682AB0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0E90-755E-45C9-9673-33EB39EA93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427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C69E2-7E59-C9B1-11D7-0D86268E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DEC5D16-3710-93F1-C613-9ACB75452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F589FA4-D591-883B-4D70-DF2201C1D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62DF1CF-401C-6351-0DC7-744E2EDA7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85FF1DB-DAC9-7157-9379-2F280CE96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862853E-F8F1-3998-A388-B59F81F2E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CE44-6EF8-4E78-84F9-6B6215C4BFF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DF2A54A-2683-AB76-7CD8-16862531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64C74E2-010D-D735-B312-B529B229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0E90-755E-45C9-9673-33EB39EA93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510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CB9E1-CA93-8CEE-E3F4-4CD23E6AC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C9D1F96-D330-ECA7-0613-BDB755B0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CE44-6EF8-4E78-84F9-6B6215C4BFF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E7A65DB-3365-1601-9A91-5FF34213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A294EDE-605C-E980-650E-3B7A4594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0E90-755E-45C9-9673-33EB39EA93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87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05C9D1C-BDDC-6156-3D9F-90D51B40F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CE44-6EF8-4E78-84F9-6B6215C4BFF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A5E92CF-8FA8-1795-43FB-BDA4DEB0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5A28A76-4E60-28FD-DE44-DCC8C22B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0E90-755E-45C9-9673-33EB39EA93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13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84765-10FE-999F-E1B3-B79560C2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9DF723-7DE1-CE39-C0EC-EFE31B295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B1395D3-1C27-EE40-FAC8-6B5D2184D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4CB4E8-266C-E112-0385-E6A03142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CE44-6EF8-4E78-84F9-6B6215C4BFF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513D8E-8492-22FC-A553-52E6A621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31854D-78F6-3FD0-7CC9-33BB9A560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0E90-755E-45C9-9673-33EB39EA93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09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565DE-3A60-23FB-4CF6-BBFD27B9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3670251-F41F-B261-C3C6-1502980F3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7EA75B3-0013-A022-2381-B454001C2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ECAB5C-A418-E275-7B28-B616F0F53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CE44-6EF8-4E78-84F9-6B6215C4BFF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AE2625-D0EC-100E-41F3-E257B769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7C33FF-A33E-6B2B-69AF-64DF9AC0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0E90-755E-45C9-9673-33EB39EA93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319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52EB4E5-D8EF-B269-832D-41FA21E9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94C8DE-635F-DB44-646B-CFD74D15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BC568D-3652-BFE7-D2FF-5F85EDD3B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5CE44-6EF8-4E78-84F9-6B6215C4BFF7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5D030F-BA27-D74A-C6A4-89E58C398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533B1D-3546-F7B6-D71F-173D6D444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F0E90-755E-45C9-9673-33EB39EA93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702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eskto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eskto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0.png"/><Relationship Id="rId4" Type="http://schemas.openxmlformats.org/officeDocument/2006/relationships/hyperlink" Target="../&#1058;&#1077;&#1084;&#1072;10_31/&#1054;&#1087;&#1072;&#1076;&#1080;.xls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slide" Target="slide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slide" Target="slide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admin\Desktop" TargetMode="External"/><Relationship Id="rId5" Type="http://schemas.openxmlformats.org/officeDocument/2006/relationships/image" Target="../media/image14.png"/><Relationship Id="rId4" Type="http://schemas.openxmlformats.org/officeDocument/2006/relationships/slide" Target="slide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admin\Desktop" TargetMode="External"/><Relationship Id="rId5" Type="http://schemas.openxmlformats.org/officeDocument/2006/relationships/image" Target="../media/image14.png"/><Relationship Id="rId4" Type="http://schemas.openxmlformats.org/officeDocument/2006/relationships/slide" Target="slide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6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3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6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admin\Desktop" TargetMode="External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hyperlink" Target="file:///C:\Users\admin\Desktop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slide" Target="slide6.xml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31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31.xml"/><Relationship Id="rId1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" Type="http://schemas.openxmlformats.org/officeDocument/2006/relationships/notesSlide" Target="../notesSlides/notesSlide5.xml"/><Relationship Id="rId16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7.xml"/><Relationship Id="rId15" Type="http://schemas.openxmlformats.org/officeDocument/2006/relationships/slide" Target="slide26.xml"/><Relationship Id="rId10" Type="http://schemas.openxmlformats.org/officeDocument/2006/relationships/slide" Target="slide16.xml"/><Relationship Id="rId4" Type="http://schemas.microsoft.com/office/2007/relationships/hdphoto" Target="../media/hdphoto1.wdp"/><Relationship Id="rId9" Type="http://schemas.openxmlformats.org/officeDocument/2006/relationships/slide" Target="slide13.xml"/><Relationship Id="rId14" Type="http://schemas.openxmlformats.org/officeDocument/2006/relationships/slide" Target="slide2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slide" Target="slide31.xml"/><Relationship Id="rId18" Type="http://schemas.openxmlformats.org/officeDocument/2006/relationships/slide" Target="slide23.xml"/><Relationship Id="rId26" Type="http://schemas.openxmlformats.org/officeDocument/2006/relationships/slide" Target="slide35.xml"/><Relationship Id="rId39" Type="http://schemas.openxmlformats.org/officeDocument/2006/relationships/slide" Target="slide41.xml"/><Relationship Id="rId21" Type="http://schemas.openxmlformats.org/officeDocument/2006/relationships/slide" Target="slide8.xml"/><Relationship Id="rId34" Type="http://schemas.openxmlformats.org/officeDocument/2006/relationships/slide" Target="slide38.xml"/><Relationship Id="rId42" Type="http://schemas.openxmlformats.org/officeDocument/2006/relationships/slide" Target="slide11.xml"/><Relationship Id="rId47" Type="http://schemas.openxmlformats.org/officeDocument/2006/relationships/slide" Target="slide10.xml"/><Relationship Id="rId7" Type="http://schemas.openxmlformats.org/officeDocument/2006/relationships/slide" Target="slide6.xml"/><Relationship Id="rId2" Type="http://schemas.openxmlformats.org/officeDocument/2006/relationships/notesSlide" Target="../notesSlides/notesSlide6.xml"/><Relationship Id="rId16" Type="http://schemas.openxmlformats.org/officeDocument/2006/relationships/slide" Target="slide27.xml"/><Relationship Id="rId29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24" Type="http://schemas.openxmlformats.org/officeDocument/2006/relationships/slide" Target="slide20.xml"/><Relationship Id="rId32" Type="http://schemas.openxmlformats.org/officeDocument/2006/relationships/slide" Target="slide22.xml"/><Relationship Id="rId37" Type="http://schemas.openxmlformats.org/officeDocument/2006/relationships/slide" Target="slide32.xml"/><Relationship Id="rId40" Type="http://schemas.openxmlformats.org/officeDocument/2006/relationships/slide" Target="slide9.xml"/><Relationship Id="rId45" Type="http://schemas.openxmlformats.org/officeDocument/2006/relationships/slide" Target="slide28.xml"/><Relationship Id="rId5" Type="http://schemas.openxmlformats.org/officeDocument/2006/relationships/slide" Target="slide7.xml"/><Relationship Id="rId15" Type="http://schemas.openxmlformats.org/officeDocument/2006/relationships/slide" Target="slide26.xml"/><Relationship Id="rId23" Type="http://schemas.openxmlformats.org/officeDocument/2006/relationships/slide" Target="slide43.xml"/><Relationship Id="rId28" Type="http://schemas.openxmlformats.org/officeDocument/2006/relationships/slide" Target="slide42.xml"/><Relationship Id="rId36" Type="http://schemas.openxmlformats.org/officeDocument/2006/relationships/slide" Target="slide30.xml"/><Relationship Id="rId10" Type="http://schemas.openxmlformats.org/officeDocument/2006/relationships/slide" Target="slide16.xml"/><Relationship Id="rId19" Type="http://schemas.openxmlformats.org/officeDocument/2006/relationships/image" Target="../media/image5.png"/><Relationship Id="rId31" Type="http://schemas.openxmlformats.org/officeDocument/2006/relationships/slide" Target="slide37.xml"/><Relationship Id="rId44" Type="http://schemas.openxmlformats.org/officeDocument/2006/relationships/slide" Target="slide19.xml"/><Relationship Id="rId4" Type="http://schemas.microsoft.com/office/2007/relationships/hdphoto" Target="../media/hdphoto1.wdp"/><Relationship Id="rId9" Type="http://schemas.openxmlformats.org/officeDocument/2006/relationships/slide" Target="slide13.xml"/><Relationship Id="rId14" Type="http://schemas.openxmlformats.org/officeDocument/2006/relationships/slide" Target="slide25.xml"/><Relationship Id="rId22" Type="http://schemas.openxmlformats.org/officeDocument/2006/relationships/slide" Target="slide24.xml"/><Relationship Id="rId27" Type="http://schemas.openxmlformats.org/officeDocument/2006/relationships/slide" Target="slide44.xml"/><Relationship Id="rId30" Type="http://schemas.openxmlformats.org/officeDocument/2006/relationships/slide" Target="slide45.xml"/><Relationship Id="rId35" Type="http://schemas.openxmlformats.org/officeDocument/2006/relationships/slide" Target="slide46.xml"/><Relationship Id="rId43" Type="http://schemas.openxmlformats.org/officeDocument/2006/relationships/slide" Target="slide12.xml"/><Relationship Id="rId48" Type="http://schemas.openxmlformats.org/officeDocument/2006/relationships/image" Target="../media/image4.png"/><Relationship Id="rId8" Type="http://schemas.openxmlformats.org/officeDocument/2006/relationships/slide" Target="slide15.xml"/><Relationship Id="rId3" Type="http://schemas.openxmlformats.org/officeDocument/2006/relationships/image" Target="../media/image1.png"/><Relationship Id="rId12" Type="http://schemas.openxmlformats.org/officeDocument/2006/relationships/slide" Target="slide18.xml"/><Relationship Id="rId17" Type="http://schemas.openxmlformats.org/officeDocument/2006/relationships/slide" Target="slide21.xml"/><Relationship Id="rId25" Type="http://schemas.openxmlformats.org/officeDocument/2006/relationships/slide" Target="slide34.xml"/><Relationship Id="rId33" Type="http://schemas.openxmlformats.org/officeDocument/2006/relationships/slide" Target="slide14.xml"/><Relationship Id="rId38" Type="http://schemas.openxmlformats.org/officeDocument/2006/relationships/slide" Target="slide33.xml"/><Relationship Id="rId46" Type="http://schemas.openxmlformats.org/officeDocument/2006/relationships/slide" Target="slide29.xml"/><Relationship Id="rId20" Type="http://schemas.openxmlformats.org/officeDocument/2006/relationships/slide" Target="slide39.xml"/><Relationship Id="rId41" Type="http://schemas.openxmlformats.org/officeDocument/2006/relationships/slide" Target="slide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71186" y="1982450"/>
            <a:ext cx="824491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Найрозумніший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913" y="798104"/>
            <a:ext cx="6875462" cy="6365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51" y="6093297"/>
            <a:ext cx="2315699" cy="371001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50800" dir="5400000" sx="101000" sy="101000" algn="ctr" rotWithShape="0">
              <a:srgbClr val="000000">
                <a:alpha val="43137"/>
              </a:srgbClr>
            </a:outerShdw>
            <a:reflection stA="45000" endPos="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4D4B00-72F7-BE70-57A0-91CA9CC77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04" y="3599316"/>
            <a:ext cx="1780192" cy="246058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2135882" y="2392559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400" dirty="0" err="1">
                <a:latin typeface="Georgia" panose="02040502050405020303" pitchFamily="18" charset="0"/>
              </a:rPr>
              <a:t>Оберіть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антивірус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</a:rPr>
              <a:t>розроблений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українською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антивірусною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лабораторією</a:t>
            </a:r>
            <a:r>
              <a:rPr lang="en-US" sz="2400" dirty="0">
                <a:latin typeface="Georgia" panose="02040502050405020303" pitchFamily="18" charset="0"/>
              </a:rPr>
              <a:t>: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664" y="404665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Інформаційні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технології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245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89" y="5733642"/>
            <a:ext cx="7715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24392" y="332657"/>
            <a:ext cx="7920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1536" y="333790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 </a:t>
            </a:r>
            <a:r>
              <a:rPr lang="de-DE" sz="2400" dirty="0" err="1">
                <a:latin typeface="Georgia" panose="02040502050405020303" pitchFamily="18" charset="0"/>
              </a:rPr>
              <a:t>Avast</a:t>
            </a:r>
            <a:r>
              <a:rPr lang="de-DE" sz="2400" dirty="0">
                <a:latin typeface="Georgia" panose="02040502050405020303" pitchFamily="18" charset="0"/>
              </a:rPr>
              <a:t> Free Antivirus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1536" y="3769948"/>
            <a:ext cx="4432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</a:t>
            </a:r>
            <a:r>
              <a:rPr lang="de-DE" sz="2400" dirty="0">
                <a:latin typeface="Georgia" panose="02040502050405020303" pitchFamily="18" charset="0"/>
              </a:rPr>
              <a:t>Kaspersky Internet Security</a:t>
            </a:r>
            <a:r>
              <a:rPr lang="uk-UA" sz="240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1537" y="4201996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</a:t>
            </a:r>
            <a:r>
              <a:rPr lang="de-DE" sz="2400" dirty="0">
                <a:latin typeface="Georgia" panose="02040502050405020303" pitchFamily="18" charset="0"/>
              </a:rPr>
              <a:t>360 Total Security</a:t>
            </a:r>
            <a:r>
              <a:rPr lang="uk-UA" sz="240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1536" y="4634044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D) </a:t>
            </a:r>
            <a:r>
              <a:rPr lang="de-DE" sz="2400" dirty="0" err="1">
                <a:latin typeface="Georgia" panose="02040502050405020303" pitchFamily="18" charset="0"/>
              </a:rPr>
              <a:t>Zillya</a:t>
            </a:r>
            <a:r>
              <a:rPr lang="de-DE" sz="2400" dirty="0">
                <a:latin typeface="Georgia" panose="02040502050405020303" pitchFamily="18" charset="0"/>
              </a:rPr>
              <a:t>!</a:t>
            </a:r>
            <a:r>
              <a:rPr lang="uk-UA" sz="240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92344" y="4293096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D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48128" y="5834473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pic>
        <p:nvPicPr>
          <p:cNvPr id="6" name="Рисунок 5" descr="Рисунок30.png">
            <a:extLst>
              <a:ext uri="{FF2B5EF4-FFF2-40B4-BE49-F238E27FC236}">
                <a16:creationId xmlns:a16="http://schemas.microsoft.com/office/drawing/2014/main" id="{5F907D26-9F8B-6907-B589-1F8BD98A9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" y="4019873"/>
            <a:ext cx="15128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3288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2601144" y="2099669"/>
            <a:ext cx="8496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uk-UA" dirty="0">
                <a:latin typeface="Georgia" panose="02040502050405020303" pitchFamily="18" charset="0"/>
              </a:rPr>
              <a:t>Відома і ефективна технологія</a:t>
            </a:r>
            <a:endParaRPr lang="ru-RU" altLang="uk-UA" sz="2800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664" y="404665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Інформаційні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технології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245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89" y="5792636"/>
            <a:ext cx="7715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24392" y="332657"/>
            <a:ext cx="7920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4112" y="4725145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rgbClr val="FF0000"/>
                </a:solidFill>
                <a:latin typeface="Georgia" panose="02040502050405020303" pitchFamily="18" charset="0"/>
              </a:rPr>
              <a:t>Смарт</a:t>
            </a:r>
          </a:p>
        </p:txBody>
      </p:sp>
      <p:sp>
        <p:nvSpPr>
          <p:cNvPr id="13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48128" y="588364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86" y="2777751"/>
            <a:ext cx="4896533" cy="2172003"/>
          </a:xfrm>
          <a:prstGeom prst="rect">
            <a:avLst/>
          </a:prstGeom>
        </p:spPr>
      </p:pic>
      <p:pic>
        <p:nvPicPr>
          <p:cNvPr id="2" name="Рисунок 1" descr="Рисунок30.png">
            <a:extLst>
              <a:ext uri="{FF2B5EF4-FFF2-40B4-BE49-F238E27FC236}">
                <a16:creationId xmlns:a16="http://schemas.microsoft.com/office/drawing/2014/main" id="{79BA4AEE-4A25-29AE-4E96-D4567EA6C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" y="4019873"/>
            <a:ext cx="15128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6154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993752" y="2082916"/>
            <a:ext cx="10780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uk-UA" dirty="0" err="1">
                <a:latin typeface="Georgia" panose="02040502050405020303" pitchFamily="18" charset="0"/>
              </a:rPr>
              <a:t>Автономно</a:t>
            </a:r>
            <a:r>
              <a:rPr lang="uk-UA" dirty="0">
                <a:latin typeface="Georgia" panose="02040502050405020303" pitchFamily="18" charset="0"/>
              </a:rPr>
              <a:t> або дистанційно керова­ний  </a:t>
            </a:r>
            <a:r>
              <a:rPr lang="uk-UA" dirty="0" err="1">
                <a:latin typeface="Georgia" panose="02040502050405020303" pitchFamily="18" charset="0"/>
              </a:rPr>
              <a:t>нанопристрій</a:t>
            </a:r>
            <a:endParaRPr lang="ru-RU" altLang="uk-UA" sz="2800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664" y="404665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Інформаційні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технології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245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89" y="5753303"/>
            <a:ext cx="7715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4" y="4077072"/>
            <a:ext cx="15128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24392" y="332657"/>
            <a:ext cx="7920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5993" y="4731621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Наноробот</a:t>
            </a:r>
            <a:endParaRPr lang="uk-UA" sz="7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48128" y="5883639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22" y="2688394"/>
            <a:ext cx="6016156" cy="220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291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996313" y="2136897"/>
            <a:ext cx="84963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uk-UA" sz="2800" dirty="0" err="1">
                <a:latin typeface="Georgia" panose="02040502050405020303" pitchFamily="18" charset="0"/>
                <a:hlinkClick r:id="rId3" action="ppaction://hlinkfile"/>
              </a:rPr>
              <a:t>Виконати</a:t>
            </a:r>
            <a:r>
              <a:rPr lang="ru-RU" altLang="uk-UA" sz="2800" dirty="0">
                <a:latin typeface="Georgia" panose="02040502050405020303" pitchFamily="18" charset="0"/>
                <a:hlinkClick r:id="rId3" action="ppaction://hlinkfile"/>
              </a:rPr>
              <a:t> </a:t>
            </a:r>
            <a:r>
              <a:rPr lang="ru-RU" altLang="uk-UA" sz="2800" dirty="0" err="1">
                <a:latin typeface="Georgia" panose="02040502050405020303" pitchFamily="18" charset="0"/>
                <a:hlinkClick r:id="rId3" action="ppaction://hlinkfile"/>
              </a:rPr>
              <a:t>вправу</a:t>
            </a:r>
            <a:r>
              <a:rPr lang="ru-RU" altLang="uk-UA" sz="2800" dirty="0">
                <a:latin typeface="Georgia" panose="02040502050405020303" pitchFamily="18" charset="0"/>
                <a:hlinkClick r:id="rId3" action="ppaction://hlinkfile"/>
              </a:rPr>
              <a:t> </a:t>
            </a:r>
            <a:r>
              <a:rPr lang="en-US" altLang="uk-UA" sz="2800" dirty="0">
                <a:latin typeface="Georgia" panose="02040502050405020303" pitchFamily="18" charset="0"/>
                <a:hlinkClick r:id="rId3" action="ppaction://hlinkfile"/>
              </a:rPr>
              <a:t>Learning Apps </a:t>
            </a:r>
            <a:endParaRPr lang="uk-UA" altLang="uk-UA" sz="2800" dirty="0">
              <a:latin typeface="Georgia" panose="02040502050405020303" pitchFamily="18" charset="0"/>
              <a:hlinkClick r:id="rId3" action="ppaction://hlinkfile"/>
            </a:endParaRPr>
          </a:p>
          <a:p>
            <a:pPr algn="ctr" eaLnBrk="1" hangingPunct="1">
              <a:buNone/>
            </a:pPr>
            <a:r>
              <a:rPr lang="uk-UA" altLang="uk-UA" sz="2800" dirty="0">
                <a:latin typeface="Georgia" panose="02040502050405020303" pitchFamily="18" charset="0"/>
                <a:hlinkClick r:id="rId3" action="ppaction://hlinkfile"/>
              </a:rPr>
              <a:t>«</a:t>
            </a:r>
            <a:r>
              <a:rPr lang="ru-RU" sz="2800" dirty="0" err="1">
                <a:latin typeface="Georgia" panose="02040502050405020303" pitchFamily="18" charset="0"/>
                <a:hlinkClick r:id="rId3" action="ppaction://hlinkfile"/>
              </a:rPr>
              <a:t>Знайди</a:t>
            </a:r>
            <a:r>
              <a:rPr lang="ru-RU" sz="2800" dirty="0">
                <a:latin typeface="Georgia" panose="02040502050405020303" pitchFamily="18" charset="0"/>
                <a:hlinkClick r:id="rId3" action="ppaction://hlinkfile"/>
              </a:rPr>
              <a:t> </a:t>
            </a:r>
            <a:r>
              <a:rPr lang="ru-RU" sz="2800" dirty="0" err="1">
                <a:latin typeface="Georgia" panose="02040502050405020303" pitchFamily="18" charset="0"/>
                <a:hlinkClick r:id="rId3" action="ppaction://hlinkfile"/>
              </a:rPr>
              <a:t>терміни</a:t>
            </a:r>
            <a:r>
              <a:rPr lang="ru-RU" sz="2800" dirty="0">
                <a:latin typeface="Georgia" panose="02040502050405020303" pitchFamily="18" charset="0"/>
                <a:hlinkClick r:id="rId3" action="ppaction://hlinkfile"/>
              </a:rPr>
              <a:t> з </a:t>
            </a:r>
            <a:r>
              <a:rPr lang="ru-RU" sz="2800" dirty="0" err="1">
                <a:latin typeface="Georgia" panose="02040502050405020303" pitchFamily="18" charset="0"/>
                <a:hlinkClick r:id="rId3" action="ppaction://hlinkfile"/>
              </a:rPr>
              <a:t>безпеки</a:t>
            </a:r>
            <a:r>
              <a:rPr lang="ru-RU" sz="2800" dirty="0">
                <a:latin typeface="Georgia" panose="02040502050405020303" pitchFamily="18" charset="0"/>
                <a:hlinkClick r:id="rId3" action="ppaction://hlinkfile"/>
              </a:rPr>
              <a:t> в </a:t>
            </a:r>
            <a:r>
              <a:rPr lang="ru-RU" sz="2800" dirty="0" err="1">
                <a:latin typeface="Georgia" panose="02040502050405020303" pitchFamily="18" charset="0"/>
                <a:hlinkClick r:id="rId3" action="ppaction://hlinkfile"/>
              </a:rPr>
              <a:t>Інтернеті</a:t>
            </a:r>
            <a:r>
              <a:rPr lang="ru-RU" sz="2800" dirty="0">
                <a:latin typeface="Georgia" panose="02040502050405020303" pitchFamily="18" charset="0"/>
                <a:hlinkClick r:id="rId3" action="ppaction://hlinkfile"/>
              </a:rPr>
              <a:t>»</a:t>
            </a:r>
            <a:endParaRPr lang="ru-RU" altLang="uk-UA" sz="2800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664" y="404665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Інформаційні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технології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245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745516"/>
            <a:ext cx="7715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82" y="3611563"/>
            <a:ext cx="15128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24392" y="332657"/>
            <a:ext cx="7920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2638898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992314" y="2120414"/>
            <a:ext cx="8496300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altLang="uk-UA" dirty="0" err="1">
                <a:latin typeface="Georgia" panose="02040502050405020303" pitchFamily="18" charset="0"/>
                <a:hlinkClick r:id="rId3" action="ppaction://hlinkfile"/>
              </a:rPr>
              <a:t>Виконати</a:t>
            </a:r>
            <a:r>
              <a:rPr lang="ru-RU" altLang="uk-UA" dirty="0">
                <a:latin typeface="Georgia" panose="02040502050405020303" pitchFamily="18" charset="0"/>
                <a:hlinkClick r:id="rId3" action="ppaction://hlinkfile"/>
              </a:rPr>
              <a:t> </a:t>
            </a:r>
            <a:r>
              <a:rPr lang="ru-RU" altLang="uk-UA" dirty="0" err="1">
                <a:latin typeface="Georgia" panose="02040502050405020303" pitchFamily="18" charset="0"/>
                <a:hlinkClick r:id="rId3" action="ppaction://hlinkfile"/>
              </a:rPr>
              <a:t>вправу</a:t>
            </a:r>
            <a:r>
              <a:rPr lang="ru-RU" altLang="uk-UA" dirty="0">
                <a:latin typeface="Georgia" panose="02040502050405020303" pitchFamily="18" charset="0"/>
                <a:hlinkClick r:id="rId3" action="ppaction://hlinkfile"/>
              </a:rPr>
              <a:t> </a:t>
            </a:r>
            <a:r>
              <a:rPr lang="en-US" altLang="uk-UA" dirty="0">
                <a:latin typeface="Georgia" panose="02040502050405020303" pitchFamily="18" charset="0"/>
                <a:hlinkClick r:id="rId3" action="ppaction://hlinkfile"/>
              </a:rPr>
              <a:t>Learning Apps </a:t>
            </a:r>
            <a:endParaRPr lang="uk-UA" altLang="uk-UA" dirty="0">
              <a:latin typeface="Georgia" panose="02040502050405020303" pitchFamily="18" charset="0"/>
              <a:hlinkClick r:id="rId3" action="ppaction://hlinkfile"/>
            </a:endParaRPr>
          </a:p>
          <a:p>
            <a:pPr algn="ctr">
              <a:buNone/>
            </a:pPr>
            <a:r>
              <a:rPr lang="uk-UA" dirty="0">
                <a:latin typeface="Georgia" panose="02040502050405020303" pitchFamily="18" charset="0"/>
                <a:hlinkClick r:id="rId3" action="ppaction://hlinkfile"/>
              </a:rPr>
              <a:t>Перший мільйон </a:t>
            </a:r>
          </a:p>
          <a:p>
            <a:pPr algn="ctr">
              <a:buNone/>
            </a:pPr>
            <a:r>
              <a:rPr lang="uk-UA" dirty="0">
                <a:latin typeface="Georgia" panose="02040502050405020303" pitchFamily="18" charset="0"/>
                <a:hlinkClick r:id="rId3" action="ppaction://hlinkfile"/>
              </a:rPr>
              <a:t>«Інформаційні технології»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664" y="404665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Інформаційні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технології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245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89" y="5743473"/>
            <a:ext cx="7715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076700"/>
            <a:ext cx="15128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24392" y="332657"/>
            <a:ext cx="7920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78282881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67608" y="404665"/>
            <a:ext cx="748883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Аналіз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та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візуалізація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даних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40416" y="404665"/>
            <a:ext cx="72008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970088" y="2208904"/>
            <a:ext cx="849630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uk-UA" sz="2400" dirty="0">
                <a:latin typeface="Georgia" panose="02040502050405020303" pitchFamily="18" charset="0"/>
              </a:rPr>
              <a:t>За таблицею з відомостями про кількість опадів, яку складали кожного місяця протягом трьох років, потрібно визна­чити та проаналізувати показники центру та варіації розподілу опадів за роками і місяцями. </a:t>
            </a:r>
            <a:endParaRPr lang="en-US" sz="2400" dirty="0">
              <a:latin typeface="Georgia" panose="02040502050405020303" pitchFamily="18" charset="0"/>
            </a:endParaRPr>
          </a:p>
          <a:p>
            <a:pPr algn="ctr">
              <a:buNone/>
            </a:pPr>
            <a:r>
              <a:rPr lang="uk-UA" sz="2400" b="1" dirty="0">
                <a:latin typeface="Georgia" panose="02040502050405020303" pitchFamily="18" charset="0"/>
                <a:hlinkClick r:id="rId4" action="ppaction://hlinkfile"/>
              </a:rPr>
              <a:t>Файл </a:t>
            </a:r>
            <a:r>
              <a:rPr lang="en-US" sz="2400" b="1" dirty="0">
                <a:latin typeface="Georgia" panose="02040502050405020303" pitchFamily="18" charset="0"/>
                <a:hlinkClick r:id="rId4" action="ppaction://hlinkfile"/>
              </a:rPr>
              <a:t>“</a:t>
            </a:r>
            <a:r>
              <a:rPr lang="uk-UA" sz="2400" b="1" dirty="0">
                <a:latin typeface="Georgia" panose="02040502050405020303" pitchFamily="18" charset="0"/>
                <a:hlinkClick r:id="rId4" action="ppaction://hlinkfile"/>
              </a:rPr>
              <a:t>Опади</a:t>
            </a:r>
            <a:r>
              <a:rPr lang="en-US" sz="2400" b="1" dirty="0">
                <a:latin typeface="Georgia" panose="02040502050405020303" pitchFamily="18" charset="0"/>
                <a:hlinkClick r:id="rId4" action="ppaction://hlinkfile"/>
              </a:rPr>
              <a:t>.</a:t>
            </a:r>
            <a:r>
              <a:rPr lang="en-US" sz="2400" b="1" dirty="0" err="1">
                <a:latin typeface="Georgia" panose="02040502050405020303" pitchFamily="18" charset="0"/>
                <a:hlinkClick r:id="rId4" action="ppaction://hlinkfile"/>
              </a:rPr>
              <a:t>xlsx</a:t>
            </a:r>
            <a:r>
              <a:rPr lang="en-US" sz="2400" b="1" dirty="0">
                <a:latin typeface="Georgia" panose="02040502050405020303" pitchFamily="18" charset="0"/>
                <a:hlinkClick r:id="rId4" action="ppaction://hlinkfile"/>
              </a:rPr>
              <a:t>”</a:t>
            </a:r>
            <a:endParaRPr lang="uk-UA" sz="2400" b="1" dirty="0">
              <a:latin typeface="Georgia" panose="02040502050405020303" pitchFamily="18" charset="0"/>
            </a:endParaRPr>
          </a:p>
        </p:txBody>
      </p:sp>
      <p:pic>
        <p:nvPicPr>
          <p:cNvPr id="2" name="Рисунок 1" descr="Рисунок31.png">
            <a:extLst>
              <a:ext uri="{FF2B5EF4-FFF2-40B4-BE49-F238E27FC236}">
                <a16:creationId xmlns:a16="http://schemas.microsoft.com/office/drawing/2014/main" id="{A4D9CBE7-B87B-4CE0-DA6D-ACC853AF32CC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8" y="3967778"/>
            <a:ext cx="151288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3" descr="дом-1.png">
            <a:hlinkClick r:id="rId6" action="ppaction://hlinksldjump"/>
            <a:extLst>
              <a:ext uri="{FF2B5EF4-FFF2-40B4-BE49-F238E27FC236}">
                <a16:creationId xmlns:a16="http://schemas.microsoft.com/office/drawing/2014/main" id="{99872844-47CA-6335-3836-E799D6486F34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53306"/>
            <a:ext cx="7699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53306"/>
            <a:ext cx="7699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67608" y="404665"/>
            <a:ext cx="748883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Аналіз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та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візуалізація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даних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40416" y="404665"/>
            <a:ext cx="72008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847850" y="2031231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uk-UA" sz="2400" dirty="0">
                <a:latin typeface="Georgia" panose="02040502050405020303" pitchFamily="18" charset="0"/>
              </a:rPr>
              <a:t>Список — це: 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1816" y="253531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 </a:t>
            </a:r>
            <a:r>
              <a:rPr lang="uk-UA" sz="2400" dirty="0">
                <a:latin typeface="Georgia" panose="02040502050405020303" pitchFamily="18" charset="0"/>
              </a:rPr>
              <a:t>назви властивостей елементів даних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1817" y="2967360"/>
            <a:ext cx="8579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</a:t>
            </a:r>
            <a:r>
              <a:rPr lang="ru-RU" sz="2400" dirty="0" err="1">
                <a:latin typeface="Georgia" panose="02040502050405020303" pitchFamily="18" charset="0"/>
              </a:rPr>
              <a:t>набір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рядків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електронної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таблиці</a:t>
            </a:r>
            <a:r>
              <a:rPr lang="ru-RU" sz="2400" dirty="0">
                <a:latin typeface="Georgia" panose="02040502050405020303" pitchFamily="18" charset="0"/>
              </a:rPr>
              <a:t> з </a:t>
            </a:r>
            <a:r>
              <a:rPr lang="ru-RU" sz="2400" dirty="0" err="1">
                <a:latin typeface="Georgia" panose="02040502050405020303" pitchFamily="18" charset="0"/>
              </a:rPr>
              <a:t>взаємопов'язаними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endParaRPr lang="en-US" sz="2400" dirty="0">
              <a:latin typeface="Georgia" panose="02040502050405020303" pitchFamily="18" charset="0"/>
            </a:endParaRPr>
          </a:p>
          <a:p>
            <a:r>
              <a:rPr lang="ru-RU" sz="2400" dirty="0" err="1">
                <a:latin typeface="Georgia" panose="02040502050405020303" pitchFamily="18" charset="0"/>
              </a:rPr>
              <a:t>однотипними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даними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1816" y="3687440"/>
            <a:ext cx="609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</a:t>
            </a:r>
            <a:r>
              <a:rPr lang="uk-UA" sz="2400" dirty="0">
                <a:latin typeface="Georgia" panose="02040502050405020303" pitchFamily="18" charset="0"/>
              </a:rPr>
              <a:t>перелік властивостей елементів даних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20336" y="4365104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B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64152" y="5827825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accent3">
                  <a:lumMod val="5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1816" y="404748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D) </a:t>
            </a:r>
            <a:r>
              <a:rPr lang="uk-UA" sz="2400" dirty="0">
                <a:latin typeface="Georgia" panose="02040502050405020303" pitchFamily="18" charset="0"/>
              </a:rPr>
              <a:t>діапазон даних електронної таблиці</a:t>
            </a:r>
          </a:p>
        </p:txBody>
      </p:sp>
      <p:pic>
        <p:nvPicPr>
          <p:cNvPr id="3" name="Рисунок 2" descr="Рисунок31.png">
            <a:extLst>
              <a:ext uri="{FF2B5EF4-FFF2-40B4-BE49-F238E27FC236}">
                <a16:creationId xmlns:a16="http://schemas.microsoft.com/office/drawing/2014/main" id="{2CD4CB65-7FF2-0BF6-04AA-5E132500075D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8" y="3967778"/>
            <a:ext cx="151288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1303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67608" y="404665"/>
            <a:ext cx="748883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Аналіз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та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візуалізація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даних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40416" y="404665"/>
            <a:ext cx="72008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847850" y="2163500"/>
            <a:ext cx="8496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400" dirty="0">
                <a:latin typeface="Georgia" panose="02040502050405020303" pitchFamily="18" charset="0"/>
              </a:rPr>
              <a:t>Задано фрагмент </a:t>
            </a:r>
            <a:r>
              <a:rPr lang="ru-RU" sz="2400" dirty="0" err="1">
                <a:latin typeface="Georgia" panose="02040502050405020303" pitchFamily="18" charset="0"/>
              </a:rPr>
              <a:t>таблиці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</a:rPr>
              <a:t>відсортованої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певним</a:t>
            </a:r>
            <a:r>
              <a:rPr lang="ru-RU" sz="2400" dirty="0">
                <a:latin typeface="Georgia" panose="02040502050405020303" pitchFamily="18" charset="0"/>
              </a:rPr>
              <a:t> чином. </a:t>
            </a:r>
            <a:r>
              <a:rPr lang="ru-RU" sz="2400" dirty="0" err="1">
                <a:latin typeface="Georgia" panose="02040502050405020303" pitchFamily="18" charset="0"/>
              </a:rPr>
              <a:t>Укажіть</a:t>
            </a:r>
            <a:r>
              <a:rPr lang="ru-RU" sz="2400" dirty="0">
                <a:latin typeface="Georgia" panose="02040502050405020303" pitchFamily="18" charset="0"/>
              </a:rPr>
              <a:t> поле й порядок </a:t>
            </a:r>
            <a:r>
              <a:rPr lang="ru-RU" sz="2400" dirty="0" err="1">
                <a:latin typeface="Georgia" panose="02040502050405020303" pitchFamily="18" charset="0"/>
              </a:rPr>
              <a:t>сортування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</a:rPr>
              <a:t>застосовані</a:t>
            </a:r>
            <a:r>
              <a:rPr lang="ru-RU" sz="2400" dirty="0">
                <a:latin typeface="Georgia" panose="02040502050405020303" pitchFamily="18" charset="0"/>
              </a:rPr>
              <a:t> до </a:t>
            </a:r>
            <a:r>
              <a:rPr lang="ru-RU" sz="2400" dirty="0" err="1">
                <a:latin typeface="Georgia" panose="02040502050405020303" pitchFamily="18" charset="0"/>
              </a:rPr>
              <a:t>таблиці</a:t>
            </a:r>
            <a:r>
              <a:rPr lang="ru-RU" sz="2400" dirty="0">
                <a:latin typeface="Georgia" panose="02040502050405020303" pitchFamily="18" charset="0"/>
              </a:rPr>
              <a:t>. 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https://res.cloudinary.com/gopollock/image/upload/el5ugo6ur3nrncdxffi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7" y="3206420"/>
            <a:ext cx="530542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32104" y="549467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Georgia" panose="02040502050405020303" pitchFamily="18" charset="0"/>
              </a:rPr>
              <a:t>Прізвище, за зростанням</a:t>
            </a:r>
          </a:p>
        </p:txBody>
      </p:sp>
      <p:sp>
        <p:nvSpPr>
          <p:cNvPr id="9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20136" y="588364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accent3">
                  <a:lumMod val="5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 descr="Рисунок31.png">
            <a:extLst>
              <a:ext uri="{FF2B5EF4-FFF2-40B4-BE49-F238E27FC236}">
                <a16:creationId xmlns:a16="http://schemas.microsoft.com/office/drawing/2014/main" id="{759241E7-66ED-D838-4866-4CA8BC7F619C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8" y="3967778"/>
            <a:ext cx="151288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3" descr="дом-1.png">
            <a:hlinkClick r:id="rId6" action="ppaction://hlinksldjump"/>
            <a:extLst>
              <a:ext uri="{FF2B5EF4-FFF2-40B4-BE49-F238E27FC236}">
                <a16:creationId xmlns:a16="http://schemas.microsoft.com/office/drawing/2014/main" id="{FE4320C8-794A-AB83-CE07-E69C8B7EA781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53306"/>
            <a:ext cx="7699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1939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67608" y="404665"/>
            <a:ext cx="748883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Аналіз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та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візуалізація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даних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40416" y="404665"/>
            <a:ext cx="72008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847850" y="2169550"/>
            <a:ext cx="8496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400" dirty="0">
                <a:latin typeface="Georgia" panose="02040502050405020303" pitchFamily="18" charset="0"/>
              </a:rPr>
              <a:t>Задано фрагмент </a:t>
            </a:r>
            <a:r>
              <a:rPr lang="ru-RU" sz="2400" dirty="0" err="1">
                <a:latin typeface="Georgia" panose="02040502050405020303" pitchFamily="18" charset="0"/>
              </a:rPr>
              <a:t>деякої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таблиці</a:t>
            </a:r>
            <a:r>
              <a:rPr lang="ru-RU" sz="2400" dirty="0">
                <a:latin typeface="Georgia" panose="02040502050405020303" pitchFamily="18" charset="0"/>
              </a:rPr>
              <a:t>. У </a:t>
            </a:r>
            <a:r>
              <a:rPr lang="ru-RU" sz="2400" dirty="0" err="1">
                <a:latin typeface="Georgia" panose="02040502050405020303" pitchFamily="18" charset="0"/>
              </a:rPr>
              <a:t>якому</a:t>
            </a:r>
            <a:r>
              <a:rPr lang="ru-RU" sz="2400" dirty="0">
                <a:latin typeface="Georgia" panose="02040502050405020303" pitchFamily="18" charset="0"/>
              </a:rPr>
              <a:t> рядку буде </a:t>
            </a:r>
            <a:r>
              <a:rPr lang="ru-RU" sz="2400" dirty="0" err="1">
                <a:latin typeface="Georgia" panose="02040502050405020303" pitchFamily="18" charset="0"/>
              </a:rPr>
              <a:t>прізвище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Іваненко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після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сортування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даних</a:t>
            </a:r>
            <a:r>
              <a:rPr lang="ru-RU" sz="2400" dirty="0">
                <a:latin typeface="Georgia" panose="02040502050405020303" pitchFamily="18" charset="0"/>
              </a:rPr>
              <a:t> за </a:t>
            </a:r>
            <a:r>
              <a:rPr lang="ru-RU" sz="2400" dirty="0" err="1">
                <a:latin typeface="Georgia" panose="02040502050405020303" pitchFamily="18" charset="0"/>
              </a:rPr>
              <a:t>зростанням</a:t>
            </a:r>
            <a:r>
              <a:rPr lang="ru-RU" sz="2400" dirty="0">
                <a:latin typeface="Georgia" panose="02040502050405020303" pitchFamily="18" charset="0"/>
              </a:rPr>
              <a:t> по полю </a:t>
            </a:r>
            <a:r>
              <a:rPr lang="ru-RU" sz="2400" dirty="0" err="1">
                <a:latin typeface="Georgia" panose="02040502050405020303" pitchFamily="18" charset="0"/>
              </a:rPr>
              <a:t>Клас</a:t>
            </a:r>
            <a:r>
              <a:rPr lang="ru-RU" sz="2400" dirty="0">
                <a:latin typeface="Georgia" panose="02040502050405020303" pitchFamily="18" charset="0"/>
              </a:rPr>
              <a:t>? 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https://res.cloudinary.com/gopollock/image/upload/nlc9dtipju1lkurcp4r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3446058"/>
            <a:ext cx="677588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00456" y="4245404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9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92144" y="5834474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accent3">
                  <a:lumMod val="5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 descr="Рисунок31.png">
            <a:extLst>
              <a:ext uri="{FF2B5EF4-FFF2-40B4-BE49-F238E27FC236}">
                <a16:creationId xmlns:a16="http://schemas.microsoft.com/office/drawing/2014/main" id="{5894C51C-CE0E-946A-09A3-8C7FCC514B9D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8" y="3967778"/>
            <a:ext cx="151288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3" descr="дом-1.png">
            <a:hlinkClick r:id="rId6" action="ppaction://hlinksldjump"/>
            <a:extLst>
              <a:ext uri="{FF2B5EF4-FFF2-40B4-BE49-F238E27FC236}">
                <a16:creationId xmlns:a16="http://schemas.microsoft.com/office/drawing/2014/main" id="{21A68FB9-C423-95A9-F59B-C3696C8F461F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53306"/>
            <a:ext cx="7699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1742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67608" y="404665"/>
            <a:ext cx="748883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Аналіз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та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візуалізація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даних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40416" y="404665"/>
            <a:ext cx="72008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991544" y="2297397"/>
            <a:ext cx="84963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dirty="0" err="1">
                <a:latin typeface="Georgia" panose="02040502050405020303" pitchFamily="18" charset="0"/>
              </a:rPr>
              <a:t>Елемент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вибірки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що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зустрічається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найчастіше</a:t>
            </a:r>
            <a:r>
              <a:rPr lang="ru-RU" dirty="0">
                <a:latin typeface="Georgia" panose="02040502050405020303" pitchFamily="18" charset="0"/>
              </a:rPr>
              <a:t>?</a:t>
            </a:r>
            <a:endParaRPr lang="ru-RU" altLang="uk-UA" sz="28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5800" y="337751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 </a:t>
            </a:r>
            <a:r>
              <a:rPr lang="uk-UA" sz="2400" dirty="0">
                <a:latin typeface="Georgia" panose="02040502050405020303" pitchFamily="18" charset="0"/>
              </a:rPr>
              <a:t>медіана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5801" y="380956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</a:t>
            </a:r>
            <a:r>
              <a:rPr lang="uk-UA" sz="2400" dirty="0">
                <a:latin typeface="Georgia" panose="02040502050405020303" pitchFamily="18" charset="0"/>
              </a:rPr>
              <a:t>амплітуда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95800" y="424161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</a:t>
            </a:r>
            <a:r>
              <a:rPr lang="uk-UA" sz="2400" dirty="0">
                <a:latin typeface="Georgia" panose="02040502050405020303" pitchFamily="18" charset="0"/>
              </a:rPr>
              <a:t>мода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48328" y="4365104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C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36160" y="5795145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accent3">
                  <a:lumMod val="5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5800" y="467366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D) </a:t>
            </a:r>
            <a:r>
              <a:rPr lang="uk-UA" sz="2400" dirty="0">
                <a:latin typeface="Georgia" panose="02040502050405020303" pitchFamily="18" charset="0"/>
              </a:rPr>
              <a:t>асиметрія</a:t>
            </a:r>
          </a:p>
        </p:txBody>
      </p:sp>
      <p:pic>
        <p:nvPicPr>
          <p:cNvPr id="3" name="Рисунок 2" descr="Рисунок31.png">
            <a:extLst>
              <a:ext uri="{FF2B5EF4-FFF2-40B4-BE49-F238E27FC236}">
                <a16:creationId xmlns:a16="http://schemas.microsoft.com/office/drawing/2014/main" id="{A4438C10-A39C-72AF-BD7A-863A43B67869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8" y="3967778"/>
            <a:ext cx="151288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3" descr="дом-1.png">
            <a:hlinkClick r:id="rId5" action="ppaction://hlinksldjump"/>
            <a:extLst>
              <a:ext uri="{FF2B5EF4-FFF2-40B4-BE49-F238E27FC236}">
                <a16:creationId xmlns:a16="http://schemas.microsoft.com/office/drawing/2014/main" id="{5927EDD6-F02F-D141-31A6-EE215916939D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53306"/>
            <a:ext cx="7699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2958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utoShape 68"/>
          <p:cNvSpPr>
            <a:spLocks noChangeArrowheads="1"/>
          </p:cNvSpPr>
          <p:nvPr/>
        </p:nvSpPr>
        <p:spPr bwMode="auto">
          <a:xfrm>
            <a:off x="3503712" y="2549281"/>
            <a:ext cx="5616624" cy="864096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99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ІНФОРМАЦІЙНІ ТЕХНОЛОГІЇ</a:t>
            </a:r>
            <a:endParaRPr lang="ru-RU" sz="2400" b="1" dirty="0"/>
          </a:p>
        </p:txBody>
      </p:sp>
      <p:sp>
        <p:nvSpPr>
          <p:cNvPr id="74" name="AutoShape 68"/>
          <p:cNvSpPr>
            <a:spLocks noChangeArrowheads="1"/>
          </p:cNvSpPr>
          <p:nvPr/>
        </p:nvSpPr>
        <p:spPr bwMode="auto">
          <a:xfrm>
            <a:off x="3503712" y="3485385"/>
            <a:ext cx="5616624" cy="864096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99000">
                <a:schemeClr val="accent3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АНАЛІЗ ТА ВІЗУАЛІЗАЦІЯ ДАНИХ</a:t>
            </a:r>
            <a:endParaRPr lang="ru-RU" sz="2400" b="1" dirty="0"/>
          </a:p>
        </p:txBody>
      </p:sp>
      <p:sp>
        <p:nvSpPr>
          <p:cNvPr id="75" name="AutoShape 68"/>
          <p:cNvSpPr>
            <a:spLocks noChangeArrowheads="1"/>
          </p:cNvSpPr>
          <p:nvPr/>
        </p:nvSpPr>
        <p:spPr bwMode="auto">
          <a:xfrm>
            <a:off x="3503712" y="4421489"/>
            <a:ext cx="5616624" cy="864096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4747"/>
              </a:gs>
              <a:gs pos="50000">
                <a:schemeClr val="bg1"/>
              </a:gs>
              <a:gs pos="99000">
                <a:srgbClr val="FF47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СИСТЕМИ КЕРУВАННЯ БАЗАМИ ДАНИХ</a:t>
            </a:r>
            <a:endParaRPr lang="ru-RU" sz="2400" b="1" dirty="0"/>
          </a:p>
        </p:txBody>
      </p:sp>
      <p:sp>
        <p:nvSpPr>
          <p:cNvPr id="76" name="AutoShape 68"/>
          <p:cNvSpPr>
            <a:spLocks noChangeArrowheads="1"/>
          </p:cNvSpPr>
          <p:nvPr/>
        </p:nvSpPr>
        <p:spPr bwMode="auto">
          <a:xfrm>
            <a:off x="3503712" y="5357593"/>
            <a:ext cx="5616624" cy="864096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99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ГІПЕРТЕКСТОВІ ДОКУМЕНТИ</a:t>
            </a:r>
            <a:endParaRPr lang="ru-RU" sz="24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2423592" y="104202"/>
            <a:ext cx="784887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Найрозумніший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A849AF-1E7D-B0C4-E3D1-22D1669C0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8" y="352708"/>
            <a:ext cx="1001075" cy="13836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67608" y="404665"/>
            <a:ext cx="748883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Аналіз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та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візуалізація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даних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40416" y="404665"/>
            <a:ext cx="72008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847850" y="2208877"/>
            <a:ext cx="8496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400" dirty="0">
                <a:latin typeface="Georgia" panose="02040502050405020303" pitchFamily="18" charset="0"/>
              </a:rPr>
              <a:t>У </a:t>
            </a:r>
            <a:r>
              <a:rPr lang="ru-RU" sz="2400" dirty="0" err="1">
                <a:latin typeface="Georgia" panose="02040502050405020303" pitchFamily="18" charset="0"/>
              </a:rPr>
              <a:t>переліку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функцій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позначте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статистичну</a:t>
            </a:r>
            <a:r>
              <a:rPr lang="ru-RU" sz="2400" dirty="0">
                <a:latin typeface="Georgia" panose="02040502050405020303" pitchFamily="18" charset="0"/>
              </a:rPr>
              <a:t> характеристику, яка є </a:t>
            </a:r>
            <a:r>
              <a:rPr lang="ru-RU" sz="2400" dirty="0" err="1">
                <a:latin typeface="Georgia" panose="02040502050405020303" pitchFamily="18" charset="0"/>
              </a:rPr>
              <a:t>показником</a:t>
            </a:r>
            <a:r>
              <a:rPr lang="ru-RU" sz="2400" dirty="0">
                <a:latin typeface="Georgia" panose="02040502050405020303" pitchFamily="18" charset="0"/>
              </a:rPr>
              <a:t> того, </a:t>
            </a:r>
            <a:r>
              <a:rPr lang="ru-RU" sz="2400" dirty="0" err="1">
                <a:latin typeface="Georgia" panose="02040502050405020303" pitchFamily="18" charset="0"/>
              </a:rPr>
              <a:t>наскільки</a:t>
            </a:r>
            <a:r>
              <a:rPr lang="ru-RU" sz="2400" dirty="0">
                <a:latin typeface="Georgia" panose="02040502050405020303" pitchFamily="18" charset="0"/>
              </a:rPr>
              <a:t> широко </a:t>
            </a:r>
            <a:r>
              <a:rPr lang="ru-RU" sz="2400" dirty="0" err="1">
                <a:latin typeface="Georgia" panose="02040502050405020303" pitchFamily="18" charset="0"/>
              </a:rPr>
              <a:t>роташовані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значення</a:t>
            </a:r>
            <a:r>
              <a:rPr lang="ru-RU" sz="2400" dirty="0">
                <a:latin typeface="Georgia" panose="02040502050405020303" pitchFamily="18" charset="0"/>
              </a:rPr>
              <a:t> ряду </a:t>
            </a:r>
            <a:r>
              <a:rPr lang="ru-RU" sz="2400" dirty="0" err="1">
                <a:latin typeface="Georgia" panose="02040502050405020303" pitchFamily="18" charset="0"/>
              </a:rPr>
              <a:t>даних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відносно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їх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середнього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арифметичного</a:t>
            </a:r>
            <a:r>
              <a:rPr lang="ru-RU" sz="2400" dirty="0">
                <a:latin typeface="Georgia" panose="02040502050405020303" pitchFamily="18" charset="0"/>
              </a:rPr>
              <a:t>.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7848" y="379307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 </a:t>
            </a:r>
            <a:r>
              <a:rPr lang="uk-UA" sz="2400" dirty="0">
                <a:latin typeface="Georgia" panose="02040502050405020303" pitchFamily="18" charset="0"/>
              </a:rPr>
              <a:t>мода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7849" y="422512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</a:t>
            </a:r>
            <a:r>
              <a:rPr lang="uk-UA" sz="2400" dirty="0">
                <a:latin typeface="Georgia" panose="02040502050405020303" pitchFamily="18" charset="0"/>
              </a:rPr>
              <a:t>медіана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7848" y="465717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</a:t>
            </a:r>
            <a:r>
              <a:rPr lang="uk-UA" sz="2400" dirty="0">
                <a:latin typeface="Georgia" panose="02040502050405020303" pitchFamily="18" charset="0"/>
              </a:rPr>
              <a:t>дисперсія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48328" y="4365104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D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36160" y="5824642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accent3">
                  <a:lumMod val="5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7848" y="508922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D) </a:t>
            </a:r>
            <a:r>
              <a:rPr lang="uk-UA" sz="2400" dirty="0">
                <a:latin typeface="Georgia" panose="02040502050405020303" pitchFamily="18" charset="0"/>
              </a:rPr>
              <a:t>стандартне відхилення</a:t>
            </a:r>
          </a:p>
        </p:txBody>
      </p:sp>
      <p:pic>
        <p:nvPicPr>
          <p:cNvPr id="3" name="Рисунок 2" descr="Рисунок31.png">
            <a:extLst>
              <a:ext uri="{FF2B5EF4-FFF2-40B4-BE49-F238E27FC236}">
                <a16:creationId xmlns:a16="http://schemas.microsoft.com/office/drawing/2014/main" id="{D472B6B7-48AB-A621-BDC2-9105C12D12FA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8" y="3967778"/>
            <a:ext cx="151288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3" descr="дом-1.png">
            <a:hlinkClick r:id="rId5" action="ppaction://hlinksldjump"/>
            <a:extLst>
              <a:ext uri="{FF2B5EF4-FFF2-40B4-BE49-F238E27FC236}">
                <a16:creationId xmlns:a16="http://schemas.microsoft.com/office/drawing/2014/main" id="{1CFB4ADA-1022-FDF9-D4BA-24C649618828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53306"/>
            <a:ext cx="7699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155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67608" y="404665"/>
            <a:ext cx="748883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Аналіз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та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візуалізація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даних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40416" y="404665"/>
            <a:ext cx="72008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847528" y="2264717"/>
            <a:ext cx="8496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400" dirty="0" err="1">
                <a:latin typeface="Georgia" panose="02040502050405020303" pitchFamily="18" charset="0"/>
              </a:rPr>
              <a:t>Протягом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тижня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учень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отримав</a:t>
            </a:r>
            <a:r>
              <a:rPr lang="ru-RU" sz="2400" dirty="0">
                <a:latin typeface="Georgia" panose="02040502050405020303" pitchFamily="18" charset="0"/>
              </a:rPr>
              <a:t> одну </a:t>
            </a:r>
            <a:r>
              <a:rPr lang="ru-RU" sz="2400" dirty="0" err="1">
                <a:latin typeface="Georgia" panose="02040502050405020303" pitchFamily="18" charset="0"/>
              </a:rPr>
              <a:t>оцінку</a:t>
            </a:r>
            <a:r>
              <a:rPr lang="ru-RU" sz="2400" dirty="0">
                <a:latin typeface="Georgia" panose="02040502050405020303" pitchFamily="18" charset="0"/>
              </a:rPr>
              <a:t> «6», </a:t>
            </a:r>
            <a:r>
              <a:rPr lang="ru-RU" sz="2400" dirty="0" err="1">
                <a:latin typeface="Georgia" panose="02040502050405020303" pitchFamily="18" charset="0"/>
              </a:rPr>
              <a:t>дві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оцінки</a:t>
            </a:r>
            <a:r>
              <a:rPr lang="ru-RU" sz="2400" dirty="0">
                <a:latin typeface="Georgia" panose="02040502050405020303" pitchFamily="18" charset="0"/>
              </a:rPr>
              <a:t> «8», три «10», </a:t>
            </a:r>
            <a:r>
              <a:rPr lang="ru-RU" sz="2400" dirty="0" err="1">
                <a:latin typeface="Georgia" panose="02040502050405020303" pitchFamily="18" charset="0"/>
              </a:rPr>
              <a:t>чотири</a:t>
            </a:r>
            <a:r>
              <a:rPr lang="ru-RU" sz="2400" dirty="0">
                <a:latin typeface="Georgia" panose="02040502050405020303" pitchFamily="18" charset="0"/>
              </a:rPr>
              <a:t> «9». </a:t>
            </a:r>
            <a:r>
              <a:rPr lang="ru-RU" sz="2400" dirty="0" err="1">
                <a:latin typeface="Georgia" panose="02040502050405020303" pitchFamily="18" charset="0"/>
              </a:rPr>
              <a:t>Знайдіть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середнє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арифметичне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оцінок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учня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4192" y="4365104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8,8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20136" y="5844306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accent3">
                  <a:lumMod val="5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 descr="Рисунок31.png">
            <a:extLst>
              <a:ext uri="{FF2B5EF4-FFF2-40B4-BE49-F238E27FC236}">
                <a16:creationId xmlns:a16="http://schemas.microsoft.com/office/drawing/2014/main" id="{6D694D0E-B5E6-194F-4891-E91A44CDF579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8" y="3967778"/>
            <a:ext cx="151288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3" descr="дом-1.png">
            <a:hlinkClick r:id="rId5" action="ppaction://hlinksldjump"/>
            <a:extLst>
              <a:ext uri="{FF2B5EF4-FFF2-40B4-BE49-F238E27FC236}">
                <a16:creationId xmlns:a16="http://schemas.microsoft.com/office/drawing/2014/main" id="{B8A0AE14-BAF4-380E-34A3-0D5BA7B7C98C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53306"/>
            <a:ext cx="7699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8251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67608" y="404665"/>
            <a:ext cx="748883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Аналіз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та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візуалізація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даних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40416" y="404665"/>
            <a:ext cx="72008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991544" y="2323710"/>
            <a:ext cx="8496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800" dirty="0" err="1">
                <a:latin typeface="Georgia" panose="02040502050405020303" pitchFamily="18" charset="0"/>
              </a:rPr>
              <a:t>Знайдіть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медіану</a:t>
            </a:r>
            <a:r>
              <a:rPr lang="ru-RU" sz="2800" dirty="0">
                <a:latin typeface="Georgia" panose="02040502050405020303" pitchFamily="18" charset="0"/>
              </a:rPr>
              <a:t> для ряду </a:t>
            </a:r>
            <a:r>
              <a:rPr lang="ru-RU" sz="2800" dirty="0" err="1">
                <a:latin typeface="Georgia" panose="02040502050405020303" pitchFamily="18" charset="0"/>
              </a:rPr>
              <a:t>даних</a:t>
            </a:r>
            <a:r>
              <a:rPr lang="ru-RU" sz="2800" dirty="0">
                <a:latin typeface="Georgia" panose="02040502050405020303" pitchFamily="18" charset="0"/>
              </a:rPr>
              <a:t> 2; 3; 5; 6; 7; 9</a:t>
            </a:r>
            <a:endParaRPr lang="ru-RU" altLang="uk-UA" sz="28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4232" y="4293096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5,5</a:t>
            </a:r>
          </a:p>
        </p:txBody>
      </p:sp>
      <p:sp>
        <p:nvSpPr>
          <p:cNvPr id="8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20136" y="5854142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accent3">
                  <a:lumMod val="5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 descr="Рисунок31.png">
            <a:extLst>
              <a:ext uri="{FF2B5EF4-FFF2-40B4-BE49-F238E27FC236}">
                <a16:creationId xmlns:a16="http://schemas.microsoft.com/office/drawing/2014/main" id="{DD26B6CF-91CB-21BB-3DCC-BB237ACE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8" y="3967778"/>
            <a:ext cx="151288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3" descr="дом-1.png">
            <a:hlinkClick r:id="rId5" action="ppaction://hlinksldjump"/>
            <a:extLst>
              <a:ext uri="{FF2B5EF4-FFF2-40B4-BE49-F238E27FC236}">
                <a16:creationId xmlns:a16="http://schemas.microsoft.com/office/drawing/2014/main" id="{28D1C7CE-F5CB-9BE1-53F4-AB08C23A3148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53306"/>
            <a:ext cx="7699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92750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684479"/>
            <a:ext cx="7699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94333" y="310644"/>
            <a:ext cx="90870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Системи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керування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базами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даних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4392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47850" y="3394076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uk-UA" sz="2800" i="1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1847850" y="2326867"/>
            <a:ext cx="8496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400" dirty="0">
                <a:latin typeface="Georgia" panose="02040502050405020303" pitchFamily="18" charset="0"/>
              </a:rPr>
              <a:t>Обрати </a:t>
            </a:r>
            <a:r>
              <a:rPr lang="ru-RU" sz="2400" dirty="0" err="1">
                <a:latin typeface="Georgia" panose="02040502050405020303" pitchFamily="18" charset="0"/>
              </a:rPr>
              <a:t>назву</a:t>
            </a:r>
            <a:r>
              <a:rPr lang="ru-RU" sz="2400" dirty="0">
                <a:latin typeface="Georgia" panose="02040502050405020303" pitchFamily="18" charset="0"/>
              </a:rPr>
              <a:t> основного </a:t>
            </a:r>
            <a:r>
              <a:rPr lang="ru-RU" sz="2400" dirty="0" err="1">
                <a:latin typeface="Georgia" panose="02040502050405020303" pitchFamily="18" charset="0"/>
              </a:rPr>
              <a:t>об’єкта</a:t>
            </a:r>
            <a:r>
              <a:rPr lang="ru-RU" sz="2400" dirty="0">
                <a:latin typeface="Georgia" panose="02040502050405020303" pitchFamily="18" charset="0"/>
              </a:rPr>
              <a:t> для </a:t>
            </a:r>
            <a:r>
              <a:rPr lang="ru-RU" sz="2400" dirty="0" err="1">
                <a:latin typeface="Georgia" panose="02040502050405020303" pitchFamily="18" charset="0"/>
              </a:rPr>
              <a:t>збереження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даних</a:t>
            </a:r>
            <a:r>
              <a:rPr lang="ru-RU" sz="2400" dirty="0">
                <a:latin typeface="Georgia" panose="02040502050405020303" pitchFamily="18" charset="0"/>
              </a:rPr>
              <a:t> у </a:t>
            </a:r>
            <a:r>
              <a:rPr lang="ru-RU" sz="2400" dirty="0" err="1">
                <a:latin typeface="Georgia" panose="02040502050405020303" pitchFamily="18" charset="0"/>
              </a:rPr>
              <a:t>реляційних</a:t>
            </a:r>
            <a:r>
              <a:rPr lang="ru-RU" sz="2400" dirty="0">
                <a:latin typeface="Georgia" panose="02040502050405020303" pitchFamily="18" charset="0"/>
              </a:rPr>
              <a:t> базах </a:t>
            </a:r>
            <a:r>
              <a:rPr lang="ru-RU" sz="2400" dirty="0" err="1">
                <a:latin typeface="Georgia" panose="02040502050405020303" pitchFamily="18" charset="0"/>
              </a:rPr>
              <a:t>даних</a:t>
            </a:r>
            <a:r>
              <a:rPr lang="ru-RU" dirty="0"/>
              <a:t>.</a:t>
            </a:r>
            <a:endParaRPr lang="ru-RU" altLang="uk-UA" sz="2800" dirty="0">
              <a:latin typeface="Georgia" panose="02040502050405020303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70" y="4031053"/>
            <a:ext cx="15113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64690" y="321297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 </a:t>
            </a:r>
            <a:r>
              <a:rPr lang="uk-UA" sz="2400" dirty="0">
                <a:latin typeface="Georgia" panose="02040502050405020303" pitchFamily="18" charset="0"/>
              </a:rPr>
              <a:t>таблиця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4691" y="364502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</a:t>
            </a:r>
            <a:r>
              <a:rPr lang="uk-UA" sz="2400" dirty="0">
                <a:latin typeface="Georgia" panose="02040502050405020303" pitchFamily="18" charset="0"/>
              </a:rPr>
              <a:t>поле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64690" y="407707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</a:t>
            </a:r>
            <a:r>
              <a:rPr lang="uk-UA" sz="2400" dirty="0">
                <a:latin typeface="Georgia" panose="02040502050405020303" pitchFamily="18" charset="0"/>
              </a:rPr>
              <a:t>комірка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8328" y="4365104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A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36160" y="580498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C00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4690" y="4509121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D) </a:t>
            </a:r>
            <a:r>
              <a:rPr lang="uk-UA" sz="2400" dirty="0">
                <a:latin typeface="Georgia" panose="02040502050405020303" pitchFamily="18" charset="0"/>
              </a:rPr>
              <a:t>запис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9" grpId="0"/>
      <p:bldP spid="10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949951"/>
            <a:ext cx="7699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624392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47850" y="3394076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uk-UA" sz="2800" i="1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1847850" y="2169551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400" dirty="0">
                <a:latin typeface="Georgia" panose="02040502050405020303" pitchFamily="18" charset="0"/>
              </a:rPr>
              <a:t>Обрати </a:t>
            </a:r>
            <a:r>
              <a:rPr lang="ru-RU" sz="2400" dirty="0" err="1">
                <a:latin typeface="Georgia" panose="02040502050405020303" pitchFamily="18" charset="0"/>
              </a:rPr>
              <a:t>кількість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записів</a:t>
            </a:r>
            <a:r>
              <a:rPr lang="ru-RU" sz="2400" dirty="0">
                <a:latin typeface="Georgia" panose="02040502050405020303" pitchFamily="18" charset="0"/>
              </a:rPr>
              <a:t> для </a:t>
            </a:r>
            <a:r>
              <a:rPr lang="ru-RU" sz="2400" dirty="0" err="1">
                <a:latin typeface="Georgia" panose="02040502050405020303" pitchFamily="18" charset="0"/>
              </a:rPr>
              <a:t>наведеної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таблиці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бази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даних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</a:rPr>
              <a:t>що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задовольняють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умову</a:t>
            </a:r>
            <a:r>
              <a:rPr lang="ru-RU" sz="2400" dirty="0">
                <a:latin typeface="Georgia" panose="02040502050405020303" pitchFamily="18" charset="0"/>
              </a:rPr>
              <a:t> «</a:t>
            </a:r>
            <a:r>
              <a:rPr lang="ru-RU" sz="2400" dirty="0" err="1">
                <a:latin typeface="Georgia" panose="02040502050405020303" pitchFamily="18" charset="0"/>
              </a:rPr>
              <a:t>birthyear</a:t>
            </a:r>
            <a:r>
              <a:rPr lang="ru-RU" sz="2400" dirty="0">
                <a:latin typeface="Georgia" panose="02040502050405020303" pitchFamily="18" charset="0"/>
              </a:rPr>
              <a:t> &gt;= 2003»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pic>
        <p:nvPicPr>
          <p:cNvPr id="3074" name="Picture 2" descr="https://res.cloudinary.com/gopollock/image/upload/ez2jqwlhlw94sohaeut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3177688"/>
            <a:ext cx="5861845" cy="225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48328" y="4365104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3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36160" y="6021289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C00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 descr="32.png">
            <a:extLst>
              <a:ext uri="{FF2B5EF4-FFF2-40B4-BE49-F238E27FC236}">
                <a16:creationId xmlns:a16="http://schemas.microsoft.com/office/drawing/2014/main" id="{E1955F2C-8F9A-3863-3F50-13D5405B46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70" y="4031053"/>
            <a:ext cx="15113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F797DB-B5D4-6E6D-03F3-5FFEC90086DF}"/>
              </a:ext>
            </a:extLst>
          </p:cNvPr>
          <p:cNvSpPr txBox="1"/>
          <p:nvPr/>
        </p:nvSpPr>
        <p:spPr>
          <a:xfrm>
            <a:off x="994333" y="310644"/>
            <a:ext cx="90870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Системи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керування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базами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даних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2864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33638"/>
            <a:ext cx="7699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624392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47528" y="3356993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uk-UA" sz="2800" i="1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98349" y="2238401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400" dirty="0">
                <a:latin typeface="Georgia" panose="02040502050405020303" pitchFamily="18" charset="0"/>
              </a:rPr>
              <a:t>Обрати </a:t>
            </a:r>
            <a:r>
              <a:rPr lang="ru-RU" sz="2400" dirty="0" err="1">
                <a:latin typeface="Georgia" panose="02040502050405020303" pitchFamily="18" charset="0"/>
              </a:rPr>
              <a:t>кількість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записів</a:t>
            </a:r>
            <a:r>
              <a:rPr lang="ru-RU" sz="2400" dirty="0">
                <a:latin typeface="Georgia" panose="02040502050405020303" pitchFamily="18" charset="0"/>
              </a:rPr>
              <a:t> для </a:t>
            </a:r>
            <a:r>
              <a:rPr lang="ru-RU" sz="2400" dirty="0" err="1">
                <a:latin typeface="Georgia" panose="02040502050405020303" pitchFamily="18" charset="0"/>
              </a:rPr>
              <a:t>наведеної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таблиці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бази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даних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</a:rPr>
              <a:t>що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задовольняють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умову</a:t>
            </a:r>
            <a:r>
              <a:rPr lang="ru-RU" sz="2400" dirty="0">
                <a:latin typeface="Georgia" panose="02040502050405020303" pitchFamily="18" charset="0"/>
              </a:rPr>
              <a:t> «</a:t>
            </a:r>
            <a:r>
              <a:rPr lang="ru-RU" sz="2400" dirty="0" err="1">
                <a:latin typeface="Georgia" panose="02040502050405020303" pitchFamily="18" charset="0"/>
              </a:rPr>
              <a:t>birthyear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</a:rPr>
              <a:t>&lt;</a:t>
            </a:r>
            <a:r>
              <a:rPr lang="ru-RU" sz="2400" dirty="0">
                <a:latin typeface="Georgia" panose="02040502050405020303" pitchFamily="18" charset="0"/>
              </a:rPr>
              <a:t> 2003»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pic>
        <p:nvPicPr>
          <p:cNvPr id="9" name="Picture 2" descr="https://res.cloudinary.com/gopollock/image/upload/ez2jqwlhlw94sohaeut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3246513"/>
            <a:ext cx="5861845" cy="225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872968" y="4328811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2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36160" y="5854142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C00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516977-97DF-CE4C-EBE9-B7C3EAEB02CD}"/>
              </a:ext>
            </a:extLst>
          </p:cNvPr>
          <p:cNvSpPr txBox="1"/>
          <p:nvPr/>
        </p:nvSpPr>
        <p:spPr>
          <a:xfrm>
            <a:off x="994333" y="310644"/>
            <a:ext cx="90870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Системи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керування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базами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даних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2.png">
            <a:extLst>
              <a:ext uri="{FF2B5EF4-FFF2-40B4-BE49-F238E27FC236}">
                <a16:creationId xmlns:a16="http://schemas.microsoft.com/office/drawing/2014/main" id="{724714BE-9349-9671-50C8-77518D8E00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70" y="4031053"/>
            <a:ext cx="15113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179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1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23808"/>
            <a:ext cx="7699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624392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47850" y="3394076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uk-UA" sz="2800" i="1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1883420" y="2240383"/>
            <a:ext cx="8496300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altLang="uk-UA" dirty="0" err="1">
                <a:latin typeface="Georgia" panose="02040502050405020303" pitchFamily="18" charset="0"/>
                <a:hlinkClick r:id="rId6" action="ppaction://hlinkfile"/>
              </a:rPr>
              <a:t>Виконати</a:t>
            </a:r>
            <a:r>
              <a:rPr lang="ru-RU" altLang="uk-UA" dirty="0">
                <a:latin typeface="Georgia" panose="02040502050405020303" pitchFamily="18" charset="0"/>
                <a:hlinkClick r:id="rId6" action="ppaction://hlinkfile"/>
              </a:rPr>
              <a:t> </a:t>
            </a:r>
            <a:r>
              <a:rPr lang="ru-RU" altLang="uk-UA" dirty="0" err="1">
                <a:latin typeface="Georgia" panose="02040502050405020303" pitchFamily="18" charset="0"/>
                <a:hlinkClick r:id="rId6" action="ppaction://hlinkfile"/>
              </a:rPr>
              <a:t>вправу</a:t>
            </a:r>
            <a:r>
              <a:rPr lang="ru-RU" altLang="uk-UA" dirty="0">
                <a:latin typeface="Georgia" panose="02040502050405020303" pitchFamily="18" charset="0"/>
                <a:hlinkClick r:id="rId6" action="ppaction://hlinkfile"/>
              </a:rPr>
              <a:t> </a:t>
            </a:r>
            <a:r>
              <a:rPr lang="en-US" altLang="uk-UA" dirty="0">
                <a:latin typeface="Georgia" panose="02040502050405020303" pitchFamily="18" charset="0"/>
                <a:hlinkClick r:id="rId6" action="ppaction://hlinkfile"/>
              </a:rPr>
              <a:t>Learning Apps </a:t>
            </a:r>
            <a:endParaRPr lang="uk-UA" altLang="uk-UA" dirty="0">
              <a:latin typeface="Georgia" panose="02040502050405020303" pitchFamily="18" charset="0"/>
              <a:hlinkClick r:id="rId6" action="ppaction://hlinkfile"/>
            </a:endParaRPr>
          </a:p>
          <a:p>
            <a:pPr algn="ctr">
              <a:buNone/>
            </a:pPr>
            <a:r>
              <a:rPr lang="en-US" dirty="0">
                <a:latin typeface="Georgia" panose="02040502050405020303" pitchFamily="18" charset="0"/>
                <a:hlinkClick r:id="rId6" action="ppaction://hlinkfile"/>
              </a:rPr>
              <a:t>“</a:t>
            </a:r>
            <a:r>
              <a:rPr lang="ru-RU" dirty="0" err="1">
                <a:latin typeface="Georgia" panose="02040502050405020303" pitchFamily="18" charset="0"/>
                <a:hlinkClick r:id="rId6" action="ppaction://hlinkfile"/>
              </a:rPr>
              <a:t>Етапи</a:t>
            </a:r>
            <a:r>
              <a:rPr lang="ru-RU" dirty="0">
                <a:latin typeface="Georgia" panose="02040502050405020303" pitchFamily="18" charset="0"/>
                <a:hlinkClick r:id="rId6" action="ppaction://hlinkfile"/>
              </a:rPr>
              <a:t> </a:t>
            </a:r>
            <a:r>
              <a:rPr lang="ru-RU" dirty="0" err="1">
                <a:latin typeface="Georgia" panose="02040502050405020303" pitchFamily="18" charset="0"/>
                <a:hlinkClick r:id="rId6" action="ppaction://hlinkfile"/>
              </a:rPr>
              <a:t>створення</a:t>
            </a:r>
            <a:r>
              <a:rPr lang="ru-RU" dirty="0">
                <a:latin typeface="Georgia" panose="02040502050405020303" pitchFamily="18" charset="0"/>
                <a:hlinkClick r:id="rId6" action="ppaction://hlinkfile"/>
              </a:rPr>
              <a:t> </a:t>
            </a:r>
            <a:r>
              <a:rPr lang="ru-RU" dirty="0" err="1">
                <a:latin typeface="Georgia" panose="02040502050405020303" pitchFamily="18" charset="0"/>
                <a:hlinkClick r:id="rId6" action="ppaction://hlinkfile"/>
              </a:rPr>
              <a:t>бази</a:t>
            </a:r>
            <a:r>
              <a:rPr lang="ru-RU" dirty="0">
                <a:latin typeface="Georgia" panose="02040502050405020303" pitchFamily="18" charset="0"/>
                <a:hlinkClick r:id="rId6" action="ppaction://hlinkfile"/>
              </a:rPr>
              <a:t> </a:t>
            </a:r>
            <a:r>
              <a:rPr lang="ru-RU" dirty="0" err="1">
                <a:latin typeface="Georgia" panose="02040502050405020303" pitchFamily="18" charset="0"/>
                <a:hlinkClick r:id="rId6" action="ppaction://hlinkfile"/>
              </a:rPr>
              <a:t>даних</a:t>
            </a:r>
            <a:r>
              <a:rPr lang="en-US" dirty="0">
                <a:latin typeface="Georgia" panose="02040502050405020303" pitchFamily="18" charset="0"/>
                <a:hlinkClick r:id="rId6" action="ppaction://hlinkfile"/>
              </a:rPr>
              <a:t>”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3789040"/>
            <a:ext cx="15113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7C1C34-CDF8-E4FA-35F7-17C02DF37FA1}"/>
              </a:ext>
            </a:extLst>
          </p:cNvPr>
          <p:cNvSpPr txBox="1"/>
          <p:nvPr/>
        </p:nvSpPr>
        <p:spPr>
          <a:xfrm>
            <a:off x="994333" y="310644"/>
            <a:ext cx="90870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Системи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керування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базами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даних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599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664814"/>
            <a:ext cx="7699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624392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47850" y="3394076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uk-UA" sz="2800" i="1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1847850" y="2228545"/>
            <a:ext cx="84963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uk-UA" dirty="0" err="1">
                <a:latin typeface="Georgia" panose="02040502050405020303" pitchFamily="18" charset="0"/>
                <a:hlinkClick r:id="rId6" action="ppaction://hlinkfile"/>
              </a:rPr>
              <a:t>Виконати</a:t>
            </a:r>
            <a:r>
              <a:rPr lang="ru-RU" altLang="uk-UA" dirty="0">
                <a:latin typeface="Georgia" panose="02040502050405020303" pitchFamily="18" charset="0"/>
                <a:hlinkClick r:id="rId6" action="ppaction://hlinkfile"/>
              </a:rPr>
              <a:t> </a:t>
            </a:r>
            <a:r>
              <a:rPr lang="ru-RU" altLang="uk-UA" dirty="0" err="1">
                <a:latin typeface="Georgia" panose="02040502050405020303" pitchFamily="18" charset="0"/>
                <a:hlinkClick r:id="rId6" action="ppaction://hlinkfile"/>
              </a:rPr>
              <a:t>вправу</a:t>
            </a:r>
            <a:r>
              <a:rPr lang="ru-RU" altLang="uk-UA" dirty="0">
                <a:latin typeface="Georgia" panose="02040502050405020303" pitchFamily="18" charset="0"/>
                <a:hlinkClick r:id="rId6" action="ppaction://hlinkfile"/>
              </a:rPr>
              <a:t> </a:t>
            </a:r>
            <a:r>
              <a:rPr lang="en-US" altLang="uk-UA" dirty="0">
                <a:latin typeface="Georgia" panose="02040502050405020303" pitchFamily="18" charset="0"/>
                <a:hlinkClick r:id="rId6" action="ppaction://hlinkfile"/>
              </a:rPr>
              <a:t>Learning Apps </a:t>
            </a:r>
            <a:endParaRPr lang="uk-UA" altLang="uk-UA" dirty="0">
              <a:latin typeface="Georgia" panose="02040502050405020303" pitchFamily="18" charset="0"/>
              <a:hlinkClick r:id="rId6" action="ppaction://hlinkfile"/>
            </a:endParaRPr>
          </a:p>
          <a:p>
            <a:pPr algn="ctr" eaLnBrk="1" hangingPunct="1">
              <a:buNone/>
            </a:pPr>
            <a:r>
              <a:rPr lang="en-US" dirty="0">
                <a:latin typeface="Georgia" panose="02040502050405020303" pitchFamily="18" charset="0"/>
                <a:hlinkClick r:id="rId6" action="ppaction://hlinkfile"/>
              </a:rPr>
              <a:t>“</a:t>
            </a:r>
            <a:r>
              <a:rPr lang="uk-UA" dirty="0">
                <a:latin typeface="Georgia" panose="02040502050405020303" pitchFamily="18" charset="0"/>
                <a:hlinkClick r:id="rId6" action="ppaction://hlinkfile"/>
              </a:rPr>
              <a:t>Класифікація СУБД</a:t>
            </a:r>
            <a:r>
              <a:rPr lang="en-US" dirty="0">
                <a:latin typeface="Georgia" panose="02040502050405020303" pitchFamily="18" charset="0"/>
                <a:hlinkClick r:id="rId6" action="ppaction://hlinkfile"/>
              </a:rPr>
              <a:t>”</a:t>
            </a:r>
            <a:endParaRPr lang="uk-UA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ru-RU" altLang="uk-UA" sz="2800" dirty="0">
              <a:latin typeface="Georgia" panose="02040502050405020303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3717032"/>
            <a:ext cx="15113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82B7CB-A0B0-C560-F98A-F55C0A607AA4}"/>
              </a:ext>
            </a:extLst>
          </p:cNvPr>
          <p:cNvSpPr txBox="1"/>
          <p:nvPr/>
        </p:nvSpPr>
        <p:spPr>
          <a:xfrm>
            <a:off x="994333" y="310644"/>
            <a:ext cx="90870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Системи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керування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базами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даних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710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3976"/>
            <a:ext cx="7699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624392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47850" y="3394076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uk-UA" sz="2800" i="1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1847850" y="2189216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400" dirty="0">
                <a:latin typeface="Georgia" panose="02040502050405020303" pitchFamily="18" charset="0"/>
              </a:rPr>
              <a:t>Рядок </a:t>
            </a:r>
            <a:r>
              <a:rPr lang="ru-RU" sz="2400" dirty="0" err="1">
                <a:latin typeface="Georgia" panose="02040502050405020303" pitchFamily="18" charset="0"/>
              </a:rPr>
              <a:t>таблиці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реляційної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бази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даних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називають</a:t>
            </a:r>
            <a:r>
              <a:rPr lang="ru-RU" sz="2400" dirty="0">
                <a:latin typeface="Georgia" panose="02040502050405020303" pitchFamily="18" charset="0"/>
              </a:rPr>
              <a:t>: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5840" y="2837313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 </a:t>
            </a:r>
            <a:r>
              <a:rPr lang="uk-UA" sz="2400" dirty="0">
                <a:latin typeface="Georgia" panose="02040502050405020303" pitchFamily="18" charset="0"/>
              </a:rPr>
              <a:t>записом або атрибутом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5841" y="3269361"/>
            <a:ext cx="4248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</a:t>
            </a:r>
            <a:r>
              <a:rPr lang="uk-UA" sz="2400" dirty="0">
                <a:latin typeface="Georgia" panose="02040502050405020303" pitchFamily="18" charset="0"/>
              </a:rPr>
              <a:t>записом або </a:t>
            </a:r>
            <a:r>
              <a:rPr lang="uk-UA" sz="2400" dirty="0" err="1">
                <a:latin typeface="Georgia" panose="02040502050405020303" pitchFamily="18" charset="0"/>
              </a:rPr>
              <a:t>кортежем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5840" y="3701409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</a:t>
            </a:r>
            <a:r>
              <a:rPr lang="uk-UA" sz="2400" dirty="0">
                <a:latin typeface="Georgia" panose="02040502050405020303" pitchFamily="18" charset="0"/>
              </a:rPr>
              <a:t>полем або атрибутом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92344" y="4293096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B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92144" y="5821461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C00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5840" y="4133457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D) </a:t>
            </a:r>
            <a:r>
              <a:rPr lang="uk-UA" sz="2400" dirty="0">
                <a:latin typeface="Georgia" panose="02040502050405020303" pitchFamily="18" charset="0"/>
              </a:rPr>
              <a:t>полем або </a:t>
            </a:r>
            <a:r>
              <a:rPr lang="uk-UA" sz="2400" dirty="0" err="1">
                <a:latin typeface="Georgia" panose="02040502050405020303" pitchFamily="18" charset="0"/>
              </a:rPr>
              <a:t>кортежем</a:t>
            </a:r>
            <a:endParaRPr lang="uk-UA" sz="2400" dirty="0">
              <a:latin typeface="Georgia" panose="02040502050405020303" pitchFamily="18" charset="0"/>
            </a:endParaRPr>
          </a:p>
        </p:txBody>
      </p:sp>
      <p:pic>
        <p:nvPicPr>
          <p:cNvPr id="2" name="Рисунок 1" descr="32.png">
            <a:extLst>
              <a:ext uri="{FF2B5EF4-FFF2-40B4-BE49-F238E27FC236}">
                <a16:creationId xmlns:a16="http://schemas.microsoft.com/office/drawing/2014/main" id="{95294F70-FDF9-D26A-1C60-FAFF53675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70" y="4031053"/>
            <a:ext cx="15113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8E791-2D5C-9C3B-8FDC-1096C63417D6}"/>
              </a:ext>
            </a:extLst>
          </p:cNvPr>
          <p:cNvSpPr txBox="1"/>
          <p:nvPr/>
        </p:nvSpPr>
        <p:spPr>
          <a:xfrm>
            <a:off x="994333" y="310644"/>
            <a:ext cx="90870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Системи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керування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базами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даних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3100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9" grpId="0"/>
      <p:bldP spid="10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04144"/>
            <a:ext cx="7699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624392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47850" y="3394076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uk-UA" sz="2800" i="1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1847850" y="2199046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400" dirty="0" err="1">
                <a:latin typeface="Georgia" panose="02040502050405020303" pitchFamily="18" charset="0"/>
              </a:rPr>
              <a:t>Стовпець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таблиці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реляційної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бази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даних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називають</a:t>
            </a:r>
            <a:r>
              <a:rPr lang="ru-RU" sz="2400" dirty="0">
                <a:latin typeface="Georgia" panose="02040502050405020303" pitchFamily="18" charset="0"/>
              </a:rPr>
              <a:t>: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0329" y="2847143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 </a:t>
            </a:r>
            <a:r>
              <a:rPr lang="uk-UA" sz="2400" dirty="0">
                <a:latin typeface="Georgia" panose="02040502050405020303" pitchFamily="18" charset="0"/>
              </a:rPr>
              <a:t>записом або атрибутом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0330" y="3279191"/>
            <a:ext cx="4248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</a:t>
            </a:r>
            <a:r>
              <a:rPr lang="uk-UA" sz="2400" dirty="0">
                <a:latin typeface="Georgia" panose="02040502050405020303" pitchFamily="18" charset="0"/>
              </a:rPr>
              <a:t>записом або </a:t>
            </a:r>
            <a:r>
              <a:rPr lang="uk-UA" sz="2400" dirty="0" err="1">
                <a:latin typeface="Georgia" panose="02040502050405020303" pitchFamily="18" charset="0"/>
              </a:rPr>
              <a:t>кортежем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0329" y="3711239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</a:t>
            </a:r>
            <a:r>
              <a:rPr lang="uk-UA" sz="2400" dirty="0">
                <a:latin typeface="Georgia" panose="02040502050405020303" pitchFamily="18" charset="0"/>
              </a:rPr>
              <a:t>полем або атрибутом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92344" y="4293096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C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92144" y="5821461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C00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0329" y="4143287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D) </a:t>
            </a:r>
            <a:r>
              <a:rPr lang="uk-UA" sz="2400" dirty="0">
                <a:latin typeface="Georgia" panose="02040502050405020303" pitchFamily="18" charset="0"/>
              </a:rPr>
              <a:t>полем або </a:t>
            </a:r>
            <a:r>
              <a:rPr lang="uk-UA" sz="2400" dirty="0" err="1">
                <a:latin typeface="Georgia" panose="02040502050405020303" pitchFamily="18" charset="0"/>
              </a:rPr>
              <a:t>кортежем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4E74B3-4F0B-6602-EB21-1BEF26D6188C}"/>
              </a:ext>
            </a:extLst>
          </p:cNvPr>
          <p:cNvSpPr txBox="1"/>
          <p:nvPr/>
        </p:nvSpPr>
        <p:spPr>
          <a:xfrm>
            <a:off x="994333" y="310644"/>
            <a:ext cx="90870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Системи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керування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базами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даних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2.png">
            <a:extLst>
              <a:ext uri="{FF2B5EF4-FFF2-40B4-BE49-F238E27FC236}">
                <a16:creationId xmlns:a16="http://schemas.microsoft.com/office/drawing/2014/main" id="{CCD4E665-3557-0EDD-2ACB-D444EA57B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70" y="4031053"/>
            <a:ext cx="15113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536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9" grpId="0"/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23691" y="28710"/>
            <a:ext cx="8348773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Дешифрувальник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0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95212" y="2156560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1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АБВ</a:t>
            </a:r>
            <a:endParaRPr lang="ru-RU" sz="2400" b="1" dirty="0"/>
          </a:p>
        </p:txBody>
      </p:sp>
      <p:sp>
        <p:nvSpPr>
          <p:cNvPr id="45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07380" y="2156560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2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ГДЕ</a:t>
            </a:r>
            <a:endParaRPr lang="ru-RU" sz="2400" b="1" dirty="0"/>
          </a:p>
        </p:txBody>
      </p:sp>
      <p:sp>
        <p:nvSpPr>
          <p:cNvPr id="46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19548" y="2156560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3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ЄЖЗ</a:t>
            </a:r>
            <a:endParaRPr lang="ru-RU" sz="2400" b="1" dirty="0"/>
          </a:p>
        </p:txBody>
      </p:sp>
      <p:sp>
        <p:nvSpPr>
          <p:cNvPr id="47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95212" y="2948648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4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ИІЇ</a:t>
            </a:r>
            <a:endParaRPr lang="ru-RU" sz="2400" b="1" dirty="0"/>
          </a:p>
        </p:txBody>
      </p:sp>
      <p:sp>
        <p:nvSpPr>
          <p:cNvPr id="48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07380" y="2948648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5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ЙКЛ</a:t>
            </a:r>
            <a:endParaRPr lang="ru-RU" sz="2400" b="1" dirty="0"/>
          </a:p>
        </p:txBody>
      </p:sp>
      <p:sp>
        <p:nvSpPr>
          <p:cNvPr id="49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19548" y="2948648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6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МНО</a:t>
            </a:r>
            <a:endParaRPr lang="ru-RU" sz="2400" b="1" dirty="0"/>
          </a:p>
        </p:txBody>
      </p:sp>
      <p:sp>
        <p:nvSpPr>
          <p:cNvPr id="50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95212" y="3740736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7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ПРС</a:t>
            </a:r>
            <a:endParaRPr lang="ru-RU" sz="2400" b="1" dirty="0"/>
          </a:p>
        </p:txBody>
      </p:sp>
      <p:sp>
        <p:nvSpPr>
          <p:cNvPr id="51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07380" y="3740736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8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ТУФ</a:t>
            </a:r>
            <a:endParaRPr lang="ru-RU" sz="2400" b="1" dirty="0"/>
          </a:p>
        </p:txBody>
      </p:sp>
      <p:sp>
        <p:nvSpPr>
          <p:cNvPr id="52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16080" y="3740736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9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ХЦЧ</a:t>
            </a:r>
            <a:endParaRPr lang="ru-RU" sz="2400" b="1" dirty="0"/>
          </a:p>
        </p:txBody>
      </p:sp>
      <p:sp>
        <p:nvSpPr>
          <p:cNvPr id="53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03912" y="4532824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0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ШЬЯ</a:t>
            </a:r>
            <a:endParaRPr lang="ru-RU" sz="2400" b="1" dirty="0"/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2783632" y="5229987"/>
            <a:ext cx="6984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2800" dirty="0">
                <a:latin typeface="Georgia" panose="02040502050405020303" pitchFamily="18" charset="0"/>
              </a:rPr>
              <a:t>Туманна технологія збереження даних</a:t>
            </a:r>
            <a:endParaRPr lang="ru-RU" altLang="uk-UA" sz="2800" dirty="0">
              <a:latin typeface="Georgia" panose="02040502050405020303" pitchFamily="18" charset="0"/>
            </a:endParaRPr>
          </a:p>
        </p:txBody>
      </p:sp>
      <p:sp>
        <p:nvSpPr>
          <p:cNvPr id="65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43672" y="5753207"/>
            <a:ext cx="720080" cy="720080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0070C0"/>
              </a:gs>
              <a:gs pos="50000">
                <a:schemeClr val="bg1"/>
              </a:gs>
              <a:gs pos="99000">
                <a:srgbClr val="007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3200"/>
              </a:lnSpc>
              <a:defRPr/>
            </a:pPr>
            <a:r>
              <a:rPr lang="uk-UA" sz="3200" b="1" dirty="0"/>
              <a:t>1</a:t>
            </a:r>
          </a:p>
        </p:txBody>
      </p:sp>
      <p:sp>
        <p:nvSpPr>
          <p:cNvPr id="66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35760" y="5753207"/>
            <a:ext cx="720080" cy="720080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0070C0"/>
              </a:gs>
              <a:gs pos="50000">
                <a:schemeClr val="bg1"/>
              </a:gs>
              <a:gs pos="99000">
                <a:srgbClr val="007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3200"/>
              </a:lnSpc>
              <a:defRPr/>
            </a:pPr>
            <a:r>
              <a:rPr lang="uk-UA" sz="3200" b="1" dirty="0"/>
              <a:t>5</a:t>
            </a:r>
          </a:p>
        </p:txBody>
      </p:sp>
      <p:sp>
        <p:nvSpPr>
          <p:cNvPr id="67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727848" y="5753207"/>
            <a:ext cx="720080" cy="720080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0070C0"/>
              </a:gs>
              <a:gs pos="50000">
                <a:schemeClr val="bg1"/>
              </a:gs>
              <a:gs pos="99000">
                <a:srgbClr val="007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3200"/>
              </a:lnSpc>
              <a:defRPr/>
            </a:pPr>
            <a:r>
              <a:rPr lang="uk-UA" sz="3200" b="1" dirty="0"/>
              <a:t>6</a:t>
            </a:r>
          </a:p>
        </p:txBody>
      </p:sp>
      <p:sp>
        <p:nvSpPr>
          <p:cNvPr id="68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519936" y="5753207"/>
            <a:ext cx="720080" cy="720080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0070C0"/>
              </a:gs>
              <a:gs pos="50000">
                <a:schemeClr val="bg1"/>
              </a:gs>
              <a:gs pos="99000">
                <a:srgbClr val="007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3200"/>
              </a:lnSpc>
              <a:defRPr/>
            </a:pPr>
            <a:r>
              <a:rPr lang="uk-UA" sz="3200" b="1" dirty="0"/>
              <a:t>5</a:t>
            </a:r>
          </a:p>
        </p:txBody>
      </p:sp>
      <p:sp>
        <p:nvSpPr>
          <p:cNvPr id="69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312024" y="5753207"/>
            <a:ext cx="720080" cy="720080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0070C0"/>
              </a:gs>
              <a:gs pos="50000">
                <a:schemeClr val="bg1"/>
              </a:gs>
              <a:gs pos="99000">
                <a:srgbClr val="007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3200"/>
              </a:lnSpc>
              <a:defRPr/>
            </a:pPr>
            <a:r>
              <a:rPr lang="uk-UA" sz="3200" b="1" dirty="0"/>
              <a:t>9</a:t>
            </a:r>
          </a:p>
        </p:txBody>
      </p:sp>
      <p:sp>
        <p:nvSpPr>
          <p:cNvPr id="70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04112" y="5753207"/>
            <a:ext cx="720080" cy="720080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0070C0"/>
              </a:gs>
              <a:gs pos="50000">
                <a:schemeClr val="bg1"/>
              </a:gs>
              <a:gs pos="99000">
                <a:srgbClr val="007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3200"/>
              </a:lnSpc>
              <a:defRPr/>
            </a:pPr>
            <a:r>
              <a:rPr lang="uk-UA" sz="3200" b="1" dirty="0"/>
              <a:t>2</a:t>
            </a:r>
          </a:p>
        </p:txBody>
      </p:sp>
      <p:sp>
        <p:nvSpPr>
          <p:cNvPr id="71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896200" y="5753207"/>
            <a:ext cx="720080" cy="720080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0070C0"/>
              </a:gs>
              <a:gs pos="50000">
                <a:schemeClr val="bg1"/>
              </a:gs>
              <a:gs pos="99000">
                <a:srgbClr val="007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3200"/>
              </a:lnSpc>
              <a:defRPr/>
            </a:pPr>
            <a:r>
              <a:rPr lang="uk-UA" sz="3200" b="1" dirty="0"/>
              <a:t>5</a:t>
            </a:r>
          </a:p>
        </p:txBody>
      </p:sp>
      <p:sp>
        <p:nvSpPr>
          <p:cNvPr id="73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8288" y="5753207"/>
            <a:ext cx="720080" cy="720080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0070C0"/>
              </a:gs>
              <a:gs pos="50000">
                <a:schemeClr val="bg1"/>
              </a:gs>
              <a:gs pos="99000">
                <a:srgbClr val="007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3200"/>
              </a:lnSpc>
              <a:defRPr/>
            </a:pPr>
            <a:r>
              <a:rPr lang="uk-UA" sz="3200" b="1" dirty="0"/>
              <a:t>6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03F995-E9CE-22EB-9FD1-E360DF702A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8" y="352708"/>
            <a:ext cx="1001075" cy="138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65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23807"/>
            <a:ext cx="7699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624392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47850" y="3394076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uk-UA" sz="2800" i="1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1847850" y="2208881"/>
            <a:ext cx="8496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400" dirty="0">
                <a:latin typeface="Georgia" panose="02040502050405020303" pitchFamily="18" charset="0"/>
              </a:rPr>
              <a:t>Як </a:t>
            </a:r>
            <a:r>
              <a:rPr lang="ru-RU" sz="2400" dirty="0" err="1">
                <a:latin typeface="Georgia" panose="02040502050405020303" pitchFamily="18" charset="0"/>
              </a:rPr>
              <a:t>називають</a:t>
            </a:r>
            <a:r>
              <a:rPr lang="ru-RU" sz="2400" dirty="0">
                <a:latin typeface="Georgia" panose="02040502050405020303" pitchFamily="18" charset="0"/>
              </a:rPr>
              <a:t> поле, </a:t>
            </a:r>
            <a:r>
              <a:rPr lang="ru-RU" sz="2400" dirty="0" err="1">
                <a:latin typeface="Georgia" panose="02040502050405020303" pitchFamily="18" charset="0"/>
              </a:rPr>
              <a:t>значення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якого</a:t>
            </a:r>
            <a:r>
              <a:rPr lang="ru-RU" sz="2400" dirty="0">
                <a:latin typeface="Georgia" panose="02040502050405020303" pitchFamily="18" charset="0"/>
              </a:rPr>
              <a:t> не </a:t>
            </a:r>
            <a:r>
              <a:rPr lang="ru-RU" sz="2400" dirty="0" err="1">
                <a:latin typeface="Georgia" panose="02040502050405020303" pitchFamily="18" charset="0"/>
              </a:rPr>
              <a:t>будуть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повторюватись</a:t>
            </a:r>
            <a:r>
              <a:rPr lang="ru-RU" sz="2400" dirty="0">
                <a:latin typeface="Georgia" panose="02040502050405020303" pitchFamily="18" charset="0"/>
              </a:rPr>
              <a:t> і </a:t>
            </a:r>
            <a:r>
              <a:rPr lang="ru-RU" sz="2400" dirty="0" err="1">
                <a:latin typeface="Georgia" panose="02040502050405020303" pitchFamily="18" charset="0"/>
              </a:rPr>
              <a:t>стануть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унікальним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ідентифікатором</a:t>
            </a:r>
            <a:r>
              <a:rPr lang="ru-RU" sz="2400" dirty="0">
                <a:latin typeface="Georgia" panose="02040502050405020303" pitchFamily="18" charset="0"/>
              </a:rPr>
              <a:t> для кожного </a:t>
            </a:r>
            <a:r>
              <a:rPr lang="ru-RU" sz="2400" dirty="0" err="1">
                <a:latin typeface="Georgia" panose="02040502050405020303" pitchFamily="18" charset="0"/>
              </a:rPr>
              <a:t>запису</a:t>
            </a:r>
            <a:r>
              <a:rPr lang="ru-RU" sz="2400" dirty="0">
                <a:latin typeface="Georgia" panose="02040502050405020303" pitchFamily="18" charset="0"/>
              </a:rPr>
              <a:t>?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5840" y="3475433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 </a:t>
            </a:r>
            <a:r>
              <a:rPr lang="uk-UA" sz="2400" dirty="0">
                <a:latin typeface="Georgia" panose="02040502050405020303" pitchFamily="18" charset="0"/>
              </a:rPr>
              <a:t>ключовим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5841" y="3907481"/>
            <a:ext cx="4248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</a:t>
            </a:r>
            <a:r>
              <a:rPr lang="uk-UA" sz="2400" dirty="0">
                <a:latin typeface="Georgia" panose="02040502050405020303" pitchFamily="18" charset="0"/>
              </a:rPr>
              <a:t>ідентифікатором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5840" y="4339529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</a:t>
            </a:r>
            <a:r>
              <a:rPr lang="uk-UA" sz="2400" dirty="0">
                <a:latin typeface="Georgia" panose="02040502050405020303" pitchFamily="18" charset="0"/>
              </a:rPr>
              <a:t>унікальним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92344" y="4293096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А</a:t>
            </a:r>
          </a:p>
        </p:txBody>
      </p:sp>
      <p:sp>
        <p:nvSpPr>
          <p:cNvPr id="1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92144" y="5870624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C00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5840" y="4771577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D) </a:t>
            </a:r>
            <a:r>
              <a:rPr lang="uk-UA" sz="2400" dirty="0">
                <a:latin typeface="Georgia" panose="02040502050405020303" pitchFamily="18" charset="0"/>
              </a:rPr>
              <a:t>первинним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749E57-71C1-8CED-4B06-7C06A0BB29B4}"/>
              </a:ext>
            </a:extLst>
          </p:cNvPr>
          <p:cNvSpPr txBox="1"/>
          <p:nvPr/>
        </p:nvSpPr>
        <p:spPr>
          <a:xfrm>
            <a:off x="994333" y="310644"/>
            <a:ext cx="90870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Системи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керування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базами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даних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2.png">
            <a:extLst>
              <a:ext uri="{FF2B5EF4-FFF2-40B4-BE49-F238E27FC236}">
                <a16:creationId xmlns:a16="http://schemas.microsoft.com/office/drawing/2014/main" id="{44BA96FC-9FB9-5751-F873-DEEB7E2DB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70" y="4031053"/>
            <a:ext cx="15113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97393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9" grpId="0"/>
      <p:bldP spid="10" grpId="0"/>
      <p:bldP spid="11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3976"/>
            <a:ext cx="7699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55640" y="404665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Гіпертекстові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документи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0376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27" y="3975001"/>
            <a:ext cx="15113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1847850" y="2326868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400" dirty="0">
                <a:latin typeface="Georgia" panose="02040502050405020303" pitchFamily="18" charset="0"/>
              </a:rPr>
              <a:t>Як </a:t>
            </a:r>
            <a:r>
              <a:rPr lang="ru-RU" sz="2400" dirty="0" err="1">
                <a:latin typeface="Georgia" panose="02040502050405020303" pitchFamily="18" charset="0"/>
              </a:rPr>
              <a:t>записується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закриття</a:t>
            </a:r>
            <a:r>
              <a:rPr lang="ru-RU" sz="2400" dirty="0">
                <a:latin typeface="Georgia" panose="02040502050405020303" pitchFamily="18" charset="0"/>
              </a:rPr>
              <a:t> тегу за </a:t>
            </a:r>
            <a:r>
              <a:rPr lang="ru-RU" sz="2400" dirty="0" err="1">
                <a:latin typeface="Georgia" panose="02040502050405020303" pitchFamily="18" charset="0"/>
              </a:rPr>
              <a:t>допомогою</a:t>
            </a:r>
            <a:r>
              <a:rPr lang="ru-RU" sz="2400" dirty="0">
                <a:latin typeface="Georgia" panose="02040502050405020303" pitchFamily="18" charset="0"/>
              </a:rPr>
              <a:t> HTML коду?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99856" y="270892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 &lt;\</a:t>
            </a:r>
            <a:r>
              <a:rPr lang="uk-UA" sz="2400" dirty="0">
                <a:latin typeface="Georgia" panose="02040502050405020303" pitchFamily="18" charset="0"/>
              </a:rPr>
              <a:t>ТЕГ</a:t>
            </a:r>
            <a:r>
              <a:rPr lang="en-US" sz="2400" dirty="0">
                <a:latin typeface="Georgia" panose="02040502050405020303" pitchFamily="18" charset="0"/>
              </a:rPr>
              <a:t>&gt;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9857" y="3140969"/>
            <a:ext cx="4248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&lt;</a:t>
            </a:r>
            <a:r>
              <a:rPr lang="uk-UA" sz="2400" dirty="0">
                <a:latin typeface="Georgia" panose="02040502050405020303" pitchFamily="18" charset="0"/>
              </a:rPr>
              <a:t>ТЕГ</a:t>
            </a:r>
            <a:r>
              <a:rPr lang="en-US" sz="2400" dirty="0">
                <a:latin typeface="Georgia" panose="02040502050405020303" pitchFamily="18" charset="0"/>
              </a:rPr>
              <a:t>&gt;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9856" y="3573017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&lt;</a:t>
            </a:r>
            <a:r>
              <a:rPr lang="uk-UA" sz="2400" dirty="0">
                <a:latin typeface="Georgia" panose="02040502050405020303" pitchFamily="18" charset="0"/>
              </a:rPr>
              <a:t>:ТЕГ</a:t>
            </a:r>
            <a:r>
              <a:rPr lang="en-US" sz="2400" dirty="0">
                <a:latin typeface="Georgia" panose="02040502050405020303" pitchFamily="18" charset="0"/>
              </a:rPr>
              <a:t>&gt;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92344" y="4293096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D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92144" y="5824643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9856" y="400506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D) &lt;/</a:t>
            </a:r>
            <a:r>
              <a:rPr lang="uk-UA" sz="2400" dirty="0">
                <a:latin typeface="Georgia" panose="02040502050405020303" pitchFamily="18" charset="0"/>
              </a:rPr>
              <a:t>ТЕГ</a:t>
            </a:r>
            <a:r>
              <a:rPr lang="en-US" sz="2400" dirty="0">
                <a:latin typeface="Georgia" panose="02040502050405020303" pitchFamily="18" charset="0"/>
              </a:rPr>
              <a:t>&gt;</a:t>
            </a:r>
            <a:endParaRPr lang="uk-UA" sz="2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55640" y="404665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Гіпертекстові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документи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0376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1847850" y="2258042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400" dirty="0">
                <a:latin typeface="Georgia" panose="02040502050405020303" pitchFamily="18" charset="0"/>
              </a:rPr>
              <a:t>Як </a:t>
            </a:r>
            <a:r>
              <a:rPr lang="ru-RU" sz="2400" dirty="0" err="1">
                <a:latin typeface="Georgia" panose="02040502050405020303" pitchFamily="18" charset="0"/>
              </a:rPr>
              <a:t>записується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відкриття</a:t>
            </a:r>
            <a:r>
              <a:rPr lang="ru-RU" sz="2400" dirty="0">
                <a:latin typeface="Georgia" panose="02040502050405020303" pitchFamily="18" charset="0"/>
              </a:rPr>
              <a:t> тегу за </a:t>
            </a:r>
            <a:r>
              <a:rPr lang="ru-RU" sz="2400" dirty="0" err="1">
                <a:latin typeface="Georgia" panose="02040502050405020303" pitchFamily="18" charset="0"/>
              </a:rPr>
              <a:t>допомогою</a:t>
            </a:r>
            <a:r>
              <a:rPr lang="ru-RU" sz="2400" dirty="0">
                <a:latin typeface="Georgia" panose="02040502050405020303" pitchFamily="18" charset="0"/>
              </a:rPr>
              <a:t> HTML коду?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99856" y="270892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 &lt;\</a:t>
            </a:r>
            <a:r>
              <a:rPr lang="uk-UA" sz="2400" dirty="0">
                <a:latin typeface="Georgia" panose="02040502050405020303" pitchFamily="18" charset="0"/>
              </a:rPr>
              <a:t>ТЕГ</a:t>
            </a:r>
            <a:r>
              <a:rPr lang="en-US" sz="2400" dirty="0">
                <a:latin typeface="Georgia" panose="02040502050405020303" pitchFamily="18" charset="0"/>
              </a:rPr>
              <a:t>&gt;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9857" y="3140969"/>
            <a:ext cx="4248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&lt;</a:t>
            </a:r>
            <a:r>
              <a:rPr lang="uk-UA" sz="2400" dirty="0">
                <a:latin typeface="Georgia" panose="02040502050405020303" pitchFamily="18" charset="0"/>
              </a:rPr>
              <a:t>ТЕГ</a:t>
            </a:r>
            <a:r>
              <a:rPr lang="en-US" sz="2400" dirty="0">
                <a:latin typeface="Georgia" panose="02040502050405020303" pitchFamily="18" charset="0"/>
              </a:rPr>
              <a:t>&gt;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9856" y="3573017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&lt;</a:t>
            </a:r>
            <a:r>
              <a:rPr lang="uk-UA" sz="2400" dirty="0">
                <a:latin typeface="Georgia" panose="02040502050405020303" pitchFamily="18" charset="0"/>
              </a:rPr>
              <a:t>:ТЕГ</a:t>
            </a:r>
            <a:r>
              <a:rPr lang="en-US" sz="2400" dirty="0">
                <a:latin typeface="Georgia" panose="02040502050405020303" pitchFamily="18" charset="0"/>
              </a:rPr>
              <a:t>&gt;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92344" y="4293096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B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92144" y="5834475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9856" y="400506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D) &lt;/</a:t>
            </a:r>
            <a:r>
              <a:rPr lang="uk-UA" sz="2400" dirty="0">
                <a:latin typeface="Georgia" panose="02040502050405020303" pitchFamily="18" charset="0"/>
              </a:rPr>
              <a:t>ТЕГ</a:t>
            </a:r>
            <a:r>
              <a:rPr lang="en-US" sz="2400" dirty="0">
                <a:latin typeface="Georgia" panose="02040502050405020303" pitchFamily="18" charset="0"/>
              </a:rPr>
              <a:t>&gt;</a:t>
            </a:r>
            <a:endParaRPr lang="uk-UA" sz="2400" dirty="0">
              <a:latin typeface="Georgia" panose="02040502050405020303" pitchFamily="18" charset="0"/>
            </a:endParaRPr>
          </a:p>
        </p:txBody>
      </p:sp>
      <p:pic>
        <p:nvPicPr>
          <p:cNvPr id="2" name="Рисунок 1" descr="Рисунок34.png">
            <a:extLst>
              <a:ext uri="{FF2B5EF4-FFF2-40B4-BE49-F238E27FC236}">
                <a16:creationId xmlns:a16="http://schemas.microsoft.com/office/drawing/2014/main" id="{D1456FB9-328C-C04D-399F-C393D89829D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27" y="3975001"/>
            <a:ext cx="15113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4" descr="Рисунок14.png">
            <a:hlinkClick r:id="rId6" action="ppaction://hlinksldjump"/>
            <a:extLst>
              <a:ext uri="{FF2B5EF4-FFF2-40B4-BE49-F238E27FC236}">
                <a16:creationId xmlns:a16="http://schemas.microsoft.com/office/drawing/2014/main" id="{027AECF9-B78D-C83D-8261-CB68348EFA3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3976"/>
            <a:ext cx="7699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4573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55640" y="404665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Гіпертекстові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документи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0376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1847528" y="2228568"/>
            <a:ext cx="82085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400" dirty="0">
                <a:latin typeface="Georgia" panose="02040502050405020303" pitchFamily="18" charset="0"/>
              </a:rPr>
              <a:t>Весь контент, </a:t>
            </a:r>
            <a:r>
              <a:rPr lang="ru-RU" sz="2400" dirty="0" err="1">
                <a:latin typeface="Georgia" panose="02040502050405020303" pitchFamily="18" charset="0"/>
              </a:rPr>
              <a:t>який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відображається</a:t>
            </a:r>
            <a:r>
              <a:rPr lang="ru-RU" sz="2400" dirty="0">
                <a:latin typeface="Georgia" panose="02040502050405020303" pitchFamily="18" charset="0"/>
              </a:rPr>
              <a:t> на веб-</a:t>
            </a:r>
            <a:r>
              <a:rPr lang="ru-RU" sz="2400" dirty="0" err="1">
                <a:latin typeface="Georgia" panose="02040502050405020303" pitchFamily="18" charset="0"/>
              </a:rPr>
              <a:t>сторінці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міститься</a:t>
            </a:r>
            <a:r>
              <a:rPr lang="ru-RU" sz="2400" dirty="0">
                <a:latin typeface="Georgia" panose="02040502050405020303" pitchFamily="18" charset="0"/>
              </a:rPr>
              <a:t> в тегу …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74407" y="315137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 &lt;html&gt;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4408" y="3583424"/>
            <a:ext cx="4248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&lt;body&gt;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4407" y="401547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&lt;head&gt;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92344" y="4293096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B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92144" y="5949281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4407" y="444752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D) &lt;title&gt;</a:t>
            </a:r>
            <a:endParaRPr lang="uk-UA" sz="2400" dirty="0">
              <a:latin typeface="Georgia" panose="02040502050405020303" pitchFamily="18" charset="0"/>
            </a:endParaRPr>
          </a:p>
        </p:txBody>
      </p:sp>
      <p:pic>
        <p:nvPicPr>
          <p:cNvPr id="2" name="Рисунок 1" descr="Рисунок34.png">
            <a:extLst>
              <a:ext uri="{FF2B5EF4-FFF2-40B4-BE49-F238E27FC236}">
                <a16:creationId xmlns:a16="http://schemas.microsoft.com/office/drawing/2014/main" id="{C84B29CC-A4EC-833C-3B38-3F2119B239D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27" y="3975001"/>
            <a:ext cx="15113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4" descr="Рисунок14.png">
            <a:hlinkClick r:id="rId6" action="ppaction://hlinksldjump"/>
            <a:extLst>
              <a:ext uri="{FF2B5EF4-FFF2-40B4-BE49-F238E27FC236}">
                <a16:creationId xmlns:a16="http://schemas.microsoft.com/office/drawing/2014/main" id="{18A5379B-DA81-6283-AB73-D0025791DDF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3976"/>
            <a:ext cx="7699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999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55640" y="404665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Гіпертекстові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документи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0376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2418120" y="2238376"/>
            <a:ext cx="8496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uk-UA" sz="2400" dirty="0">
                <a:latin typeface="Georgia" panose="02040502050405020303" pitchFamily="18" charset="0"/>
              </a:rPr>
              <a:t>Як називається малюнок вставлений в </a:t>
            </a:r>
            <a:r>
              <a:rPr lang="de-DE" sz="2400" dirty="0" err="1">
                <a:latin typeface="Georgia" panose="02040502050405020303" pitchFamily="18" charset="0"/>
              </a:rPr>
              <a:t>html</a:t>
            </a:r>
            <a:r>
              <a:rPr lang="de-DE" sz="2400" dirty="0">
                <a:latin typeface="Georgia" panose="02040502050405020303" pitchFamily="18" charset="0"/>
              </a:rPr>
              <a:t>-</a:t>
            </a:r>
            <a:r>
              <a:rPr lang="uk-UA" sz="2400" dirty="0">
                <a:latin typeface="Georgia" panose="02040502050405020303" pitchFamily="18" charset="0"/>
              </a:rPr>
              <a:t>документ?</a:t>
            </a:r>
          </a:p>
          <a:p>
            <a:pPr>
              <a:spcBef>
                <a:spcPts val="0"/>
              </a:spcBef>
              <a:buNone/>
            </a:pPr>
            <a:r>
              <a:rPr lang="uk-UA" sz="2400" b="1" i="1" dirty="0">
                <a:latin typeface="Georgia" panose="02040502050405020303" pitchFamily="18" charset="0"/>
              </a:rPr>
              <a:t>&lt;</a:t>
            </a:r>
            <a:r>
              <a:rPr lang="de-DE" sz="2400" b="1" i="1" dirty="0">
                <a:latin typeface="Georgia" panose="02040502050405020303" pitchFamily="18" charset="0"/>
              </a:rPr>
              <a:t>a </a:t>
            </a:r>
            <a:r>
              <a:rPr lang="de-DE" sz="2400" b="1" i="1" dirty="0" err="1">
                <a:latin typeface="Georgia" panose="02040502050405020303" pitchFamily="18" charset="0"/>
              </a:rPr>
              <a:t>href</a:t>
            </a:r>
            <a:r>
              <a:rPr lang="de-DE" sz="2400" b="1" i="1" dirty="0">
                <a:latin typeface="Georgia" panose="02040502050405020303" pitchFamily="18" charset="0"/>
              </a:rPr>
              <a:t> = "carlson.html"&gt; </a:t>
            </a:r>
          </a:p>
          <a:p>
            <a:pPr>
              <a:spcBef>
                <a:spcPts val="0"/>
              </a:spcBef>
              <a:buNone/>
            </a:pPr>
            <a:r>
              <a:rPr lang="de-DE" sz="2400" b="1" i="1" dirty="0">
                <a:latin typeface="Georgia" panose="02040502050405020303" pitchFamily="18" charset="0"/>
              </a:rPr>
              <a:t>&lt;</a:t>
            </a:r>
            <a:r>
              <a:rPr lang="de-DE" sz="2400" b="1" i="1" dirty="0" err="1">
                <a:latin typeface="Georgia" panose="02040502050405020303" pitchFamily="18" charset="0"/>
              </a:rPr>
              <a:t>img</a:t>
            </a:r>
            <a:r>
              <a:rPr lang="de-DE" sz="2400" b="1" i="1" dirty="0">
                <a:latin typeface="Georgia" panose="02040502050405020303" pitchFamily="18" charset="0"/>
              </a:rPr>
              <a:t> </a:t>
            </a:r>
            <a:r>
              <a:rPr lang="de-DE" sz="2400" b="1" i="1" dirty="0" err="1">
                <a:latin typeface="Georgia" panose="02040502050405020303" pitchFamily="18" charset="0"/>
              </a:rPr>
              <a:t>src</a:t>
            </a:r>
            <a:r>
              <a:rPr lang="de-DE" sz="2400" b="1" i="1" dirty="0">
                <a:latin typeface="Georgia" panose="02040502050405020303" pitchFamily="18" charset="0"/>
              </a:rPr>
              <a:t> = "button.jpg" </a:t>
            </a:r>
            <a:r>
              <a:rPr lang="de-DE" sz="2400" b="1" i="1" dirty="0" err="1">
                <a:latin typeface="Georgia" panose="02040502050405020303" pitchFamily="18" charset="0"/>
              </a:rPr>
              <a:t>width</a:t>
            </a:r>
            <a:r>
              <a:rPr lang="de-DE" sz="2400" b="1" i="1" dirty="0">
                <a:latin typeface="Georgia" panose="02040502050405020303" pitchFamily="18" charset="0"/>
              </a:rPr>
              <a:t>="70" </a:t>
            </a:r>
            <a:r>
              <a:rPr lang="de-DE" sz="2400" b="1" i="1" dirty="0" err="1">
                <a:latin typeface="Georgia" panose="02040502050405020303" pitchFamily="18" charset="0"/>
              </a:rPr>
              <a:t>height</a:t>
            </a:r>
            <a:r>
              <a:rPr lang="de-DE" sz="2400" b="1" i="1" dirty="0">
                <a:latin typeface="Georgia" panose="02040502050405020303" pitchFamily="18" charset="0"/>
              </a:rPr>
              <a:t>="30" </a:t>
            </a:r>
            <a:r>
              <a:rPr lang="de-DE" sz="2400" b="1" i="1" dirty="0" err="1">
                <a:latin typeface="Georgia" panose="02040502050405020303" pitchFamily="18" charset="0"/>
              </a:rPr>
              <a:t>align</a:t>
            </a:r>
            <a:r>
              <a:rPr lang="de-DE" sz="2400" b="1" i="1" dirty="0">
                <a:latin typeface="Georgia" panose="02040502050405020303" pitchFamily="18" charset="0"/>
              </a:rPr>
              <a:t>="</a:t>
            </a:r>
            <a:r>
              <a:rPr lang="de-DE" sz="2400" b="1" i="1" dirty="0" err="1">
                <a:latin typeface="Georgia" panose="02040502050405020303" pitchFamily="18" charset="0"/>
              </a:rPr>
              <a:t>right</a:t>
            </a:r>
            <a:r>
              <a:rPr lang="de-DE" sz="2400" b="1" i="1" dirty="0">
                <a:latin typeface="Georgia" panose="02040502050405020303" pitchFamily="18" charset="0"/>
              </a:rPr>
              <a:t>" </a:t>
            </a:r>
            <a:r>
              <a:rPr lang="de-DE" sz="2400" b="1" i="1" dirty="0" err="1">
                <a:latin typeface="Georgia" panose="02040502050405020303" pitchFamily="18" charset="0"/>
              </a:rPr>
              <a:t>border</a:t>
            </a:r>
            <a:r>
              <a:rPr lang="de-DE" sz="2400" b="1" i="1" dirty="0">
                <a:latin typeface="Georgia" panose="02040502050405020303" pitchFamily="18" charset="0"/>
              </a:rPr>
              <a:t>="0"&lt;/a&gt;</a:t>
            </a:r>
            <a:endParaRPr lang="de-DE" sz="2400" dirty="0">
              <a:latin typeface="Georgia" panose="02040502050405020303" pitchFamily="18" charset="0"/>
            </a:endParaRP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10380" y="3867867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 button.jpg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0381" y="4299915"/>
            <a:ext cx="4248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button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0380" y="4731963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carlson.html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92344" y="4293096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A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92144" y="5831295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0380" y="5164011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D) </a:t>
            </a:r>
            <a:r>
              <a:rPr lang="en-US" sz="2400" dirty="0" err="1">
                <a:latin typeface="Georgia" panose="02040502050405020303" pitchFamily="18" charset="0"/>
              </a:rPr>
              <a:t>carlson</a:t>
            </a:r>
            <a:endParaRPr lang="uk-UA" sz="2400" dirty="0">
              <a:latin typeface="Georgia" panose="02040502050405020303" pitchFamily="18" charset="0"/>
            </a:endParaRPr>
          </a:p>
        </p:txBody>
      </p:sp>
      <p:pic>
        <p:nvPicPr>
          <p:cNvPr id="2" name="Рисунок 1" descr="Рисунок34.png">
            <a:extLst>
              <a:ext uri="{FF2B5EF4-FFF2-40B4-BE49-F238E27FC236}">
                <a16:creationId xmlns:a16="http://schemas.microsoft.com/office/drawing/2014/main" id="{150D8A03-60AF-B6DA-DE6A-3E3341EF6A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27" y="3975001"/>
            <a:ext cx="15113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4" descr="Рисунок14.png">
            <a:hlinkClick r:id="rId6" action="ppaction://hlinksldjump"/>
            <a:extLst>
              <a:ext uri="{FF2B5EF4-FFF2-40B4-BE49-F238E27FC236}">
                <a16:creationId xmlns:a16="http://schemas.microsoft.com/office/drawing/2014/main" id="{6C2A83D3-93EE-8171-056D-8AB52557D17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3976"/>
            <a:ext cx="7699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163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55640" y="404665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Гіпертекстові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документи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0376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1991544" y="2323710"/>
            <a:ext cx="84963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uk-UA" sz="2400" dirty="0">
                <a:latin typeface="Georgia" panose="02040502050405020303" pitchFamily="18" charset="0"/>
              </a:rPr>
              <a:t>Якого кольору фон сторінки веб-сайту?</a:t>
            </a:r>
          </a:p>
          <a:p>
            <a:pPr>
              <a:spcBef>
                <a:spcPts val="0"/>
              </a:spcBef>
              <a:buNone/>
            </a:pPr>
            <a:r>
              <a:rPr lang="uk-UA" sz="2400" dirty="0">
                <a:latin typeface="Georgia" panose="02040502050405020303" pitchFamily="18" charset="0"/>
              </a:rPr>
              <a:t>&lt;</a:t>
            </a:r>
            <a:r>
              <a:rPr lang="de-DE" sz="2400" dirty="0" err="1">
                <a:latin typeface="Georgia" panose="02040502050405020303" pitchFamily="18" charset="0"/>
              </a:rPr>
              <a:t>html</a:t>
            </a:r>
            <a:r>
              <a:rPr lang="de-DE" sz="2400" dirty="0">
                <a:latin typeface="Georgia" panose="02040502050405020303" pitchFamily="18" charset="0"/>
              </a:rPr>
              <a:t>&gt; </a:t>
            </a:r>
          </a:p>
          <a:p>
            <a:pPr>
              <a:spcBef>
                <a:spcPts val="0"/>
              </a:spcBef>
              <a:buNone/>
            </a:pPr>
            <a:r>
              <a:rPr lang="de-DE" sz="2400" dirty="0">
                <a:latin typeface="Georgia" panose="02040502050405020303" pitchFamily="18" charset="0"/>
              </a:rPr>
              <a:t>    &lt;</a:t>
            </a:r>
            <a:r>
              <a:rPr lang="de-DE" sz="2400" dirty="0" err="1">
                <a:latin typeface="Georgia" panose="02040502050405020303" pitchFamily="18" charset="0"/>
              </a:rPr>
              <a:t>head</a:t>
            </a:r>
            <a:r>
              <a:rPr lang="de-DE" sz="2400" dirty="0">
                <a:latin typeface="Georgia" panose="02040502050405020303" pitchFamily="18" charset="0"/>
              </a:rPr>
              <a:t>&gt; </a:t>
            </a:r>
          </a:p>
          <a:p>
            <a:pPr>
              <a:spcBef>
                <a:spcPts val="0"/>
              </a:spcBef>
              <a:buNone/>
            </a:pPr>
            <a:r>
              <a:rPr lang="de-DE" sz="2400" dirty="0">
                <a:latin typeface="Georgia" panose="02040502050405020303" pitchFamily="18" charset="0"/>
              </a:rPr>
              <a:t>         &lt;title&gt;</a:t>
            </a:r>
            <a:r>
              <a:rPr lang="uk-UA" sz="2400" dirty="0">
                <a:latin typeface="Georgia" panose="02040502050405020303" pitchFamily="18" charset="0"/>
              </a:rPr>
              <a:t>заголовок документа&lt;/</a:t>
            </a:r>
            <a:r>
              <a:rPr lang="de-DE" sz="2400" dirty="0">
                <a:latin typeface="Georgia" panose="02040502050405020303" pitchFamily="18" charset="0"/>
              </a:rPr>
              <a:t>title&gt;</a:t>
            </a:r>
          </a:p>
          <a:p>
            <a:pPr>
              <a:spcBef>
                <a:spcPts val="0"/>
              </a:spcBef>
              <a:buNone/>
            </a:pPr>
            <a:r>
              <a:rPr lang="de-DE" sz="2400" dirty="0">
                <a:latin typeface="Georgia" panose="02040502050405020303" pitchFamily="18" charset="0"/>
              </a:rPr>
              <a:t>      &lt;/</a:t>
            </a:r>
            <a:r>
              <a:rPr lang="de-DE" sz="2400" dirty="0" err="1">
                <a:latin typeface="Georgia" panose="02040502050405020303" pitchFamily="18" charset="0"/>
              </a:rPr>
              <a:t>head</a:t>
            </a:r>
            <a:r>
              <a:rPr lang="de-DE" sz="2400" dirty="0">
                <a:latin typeface="Georgia" panose="02040502050405020303" pitchFamily="18" charset="0"/>
              </a:rPr>
              <a:t>&gt; </a:t>
            </a:r>
          </a:p>
          <a:p>
            <a:pPr>
              <a:spcBef>
                <a:spcPts val="0"/>
              </a:spcBef>
              <a:buNone/>
            </a:pPr>
            <a:r>
              <a:rPr lang="de-DE" sz="2400" dirty="0">
                <a:latin typeface="Georgia" panose="02040502050405020303" pitchFamily="18" charset="0"/>
              </a:rPr>
              <a:t>      &lt;</a:t>
            </a:r>
            <a:r>
              <a:rPr lang="de-DE" sz="2400" dirty="0" err="1">
                <a:latin typeface="Georgia" panose="02040502050405020303" pitchFamily="18" charset="0"/>
              </a:rPr>
              <a:t>body</a:t>
            </a:r>
            <a:r>
              <a:rPr lang="de-DE" sz="2400" dirty="0">
                <a:latin typeface="Georgia" panose="02040502050405020303" pitchFamily="18" charset="0"/>
              </a:rPr>
              <a:t> </a:t>
            </a:r>
            <a:r>
              <a:rPr lang="de-DE" sz="2400" dirty="0" err="1">
                <a:latin typeface="Georgia" panose="02040502050405020303" pitchFamily="18" charset="0"/>
              </a:rPr>
              <a:t>bgcolor</a:t>
            </a:r>
            <a:r>
              <a:rPr lang="de-DE" sz="2400" dirty="0">
                <a:latin typeface="Georgia" panose="02040502050405020303" pitchFamily="18" charset="0"/>
              </a:rPr>
              <a:t>="</a:t>
            </a:r>
            <a:r>
              <a:rPr lang="de-DE" sz="2400" dirty="0" err="1">
                <a:latin typeface="Georgia" panose="02040502050405020303" pitchFamily="18" charset="0"/>
              </a:rPr>
              <a:t>red</a:t>
            </a:r>
            <a:r>
              <a:rPr lang="de-DE" sz="2400" dirty="0">
                <a:latin typeface="Georgia" panose="02040502050405020303" pitchFamily="18" charset="0"/>
              </a:rPr>
              <a:t>" </a:t>
            </a:r>
            <a:r>
              <a:rPr lang="de-DE" sz="2400" dirty="0" err="1">
                <a:latin typeface="Georgia" panose="02040502050405020303" pitchFamily="18" charset="0"/>
              </a:rPr>
              <a:t>text</a:t>
            </a:r>
            <a:r>
              <a:rPr lang="de-DE" sz="2400" dirty="0">
                <a:latin typeface="Georgia" panose="02040502050405020303" pitchFamily="18" charset="0"/>
              </a:rPr>
              <a:t>="</a:t>
            </a:r>
            <a:r>
              <a:rPr lang="de-DE" sz="2400" dirty="0" err="1">
                <a:latin typeface="Georgia" panose="02040502050405020303" pitchFamily="18" charset="0"/>
              </a:rPr>
              <a:t>yellow</a:t>
            </a:r>
            <a:r>
              <a:rPr lang="de-DE" sz="2400" dirty="0">
                <a:latin typeface="Georgia" panose="02040502050405020303" pitchFamily="18" charset="0"/>
              </a:rPr>
              <a:t>"&gt; </a:t>
            </a:r>
          </a:p>
          <a:p>
            <a:pPr>
              <a:spcBef>
                <a:spcPts val="0"/>
              </a:spcBef>
              <a:buNone/>
            </a:pPr>
            <a:r>
              <a:rPr lang="de-DE" sz="2400" dirty="0">
                <a:latin typeface="Georgia" panose="02040502050405020303" pitchFamily="18" charset="0"/>
              </a:rPr>
              <a:t>                    </a:t>
            </a:r>
            <a:r>
              <a:rPr lang="uk-UA" sz="2400" dirty="0">
                <a:latin typeface="Georgia" panose="02040502050405020303" pitchFamily="18" charset="0"/>
              </a:rPr>
              <a:t>текст документа </a:t>
            </a:r>
            <a:endParaRPr lang="en-US" sz="24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latin typeface="Georgia" panose="02040502050405020303" pitchFamily="18" charset="0"/>
              </a:rPr>
              <a:t>       </a:t>
            </a:r>
            <a:r>
              <a:rPr lang="uk-UA" sz="2400" dirty="0">
                <a:latin typeface="Georgia" panose="02040502050405020303" pitchFamily="18" charset="0"/>
              </a:rPr>
              <a:t>&lt;/</a:t>
            </a:r>
            <a:r>
              <a:rPr lang="de-DE" sz="2400" dirty="0" err="1">
                <a:latin typeface="Georgia" panose="02040502050405020303" pitchFamily="18" charset="0"/>
              </a:rPr>
              <a:t>body</a:t>
            </a:r>
            <a:r>
              <a:rPr lang="de-DE" sz="2400" dirty="0">
                <a:latin typeface="Georgia" panose="02040502050405020303" pitchFamily="18" charset="0"/>
              </a:rPr>
              <a:t>&gt; </a:t>
            </a:r>
          </a:p>
          <a:p>
            <a:pPr>
              <a:spcBef>
                <a:spcPts val="0"/>
              </a:spcBef>
              <a:buNone/>
            </a:pPr>
            <a:r>
              <a:rPr lang="de-DE" sz="2400" dirty="0">
                <a:latin typeface="Georgia" panose="02040502050405020303" pitchFamily="18" charset="0"/>
              </a:rPr>
              <a:t>&lt;/</a:t>
            </a:r>
            <a:r>
              <a:rPr lang="de-DE" sz="2400" dirty="0" err="1">
                <a:latin typeface="Georgia" panose="02040502050405020303" pitchFamily="18" charset="0"/>
              </a:rPr>
              <a:t>html</a:t>
            </a:r>
            <a:r>
              <a:rPr lang="de-DE" sz="2400" dirty="0">
                <a:latin typeface="Georgia" panose="02040502050405020303" pitchFamily="18" charset="0"/>
              </a:rPr>
              <a:t>&gt;</a:t>
            </a: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44273" y="4725145"/>
            <a:ext cx="1853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Georgia" panose="02040502050405020303" pitchFamily="18" charset="0"/>
              </a:rPr>
              <a:t>red</a:t>
            </a:r>
            <a:endParaRPr lang="uk-UA" sz="7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92144" y="5814812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 descr="Рисунок34.png">
            <a:extLst>
              <a:ext uri="{FF2B5EF4-FFF2-40B4-BE49-F238E27FC236}">
                <a16:creationId xmlns:a16="http://schemas.microsoft.com/office/drawing/2014/main" id="{E57E074D-A6FB-C918-F7B3-4CB90E3863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27" y="3975001"/>
            <a:ext cx="15113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4" descr="Рисунок14.png">
            <a:hlinkClick r:id="rId6" action="ppaction://hlinksldjump"/>
            <a:extLst>
              <a:ext uri="{FF2B5EF4-FFF2-40B4-BE49-F238E27FC236}">
                <a16:creationId xmlns:a16="http://schemas.microsoft.com/office/drawing/2014/main" id="{CDF26004-9EE3-2203-1072-F4E1B11D1CA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3976"/>
            <a:ext cx="7699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7376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55640" y="404665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Гіпертекстові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документи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0376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1991544" y="2216944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uk-UA" sz="2400" dirty="0">
                <a:latin typeface="Georgia" panose="02040502050405020303" pitchFamily="18" charset="0"/>
              </a:rPr>
              <a:t>Якого кольору текст документа?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92554" y="2655898"/>
            <a:ext cx="684011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uk-UA" sz="2400" dirty="0">
                <a:latin typeface="Georgia" panose="02040502050405020303" pitchFamily="18" charset="0"/>
              </a:rPr>
              <a:t>&lt;</a:t>
            </a:r>
            <a:r>
              <a:rPr lang="de-DE" sz="2400" dirty="0" err="1">
                <a:latin typeface="Georgia" panose="02040502050405020303" pitchFamily="18" charset="0"/>
              </a:rPr>
              <a:t>html</a:t>
            </a:r>
            <a:r>
              <a:rPr lang="de-DE" sz="2400" dirty="0">
                <a:latin typeface="Georgia" panose="02040502050405020303" pitchFamily="18" charset="0"/>
              </a:rPr>
              <a:t>&gt; </a:t>
            </a:r>
          </a:p>
          <a:p>
            <a:pPr>
              <a:spcBef>
                <a:spcPts val="0"/>
              </a:spcBef>
              <a:buNone/>
            </a:pPr>
            <a:r>
              <a:rPr lang="de-DE" sz="2400" dirty="0">
                <a:latin typeface="Georgia" panose="02040502050405020303" pitchFamily="18" charset="0"/>
              </a:rPr>
              <a:t>    &lt;</a:t>
            </a:r>
            <a:r>
              <a:rPr lang="de-DE" sz="2400" dirty="0" err="1">
                <a:latin typeface="Georgia" panose="02040502050405020303" pitchFamily="18" charset="0"/>
              </a:rPr>
              <a:t>head</a:t>
            </a:r>
            <a:r>
              <a:rPr lang="de-DE" sz="2400" dirty="0">
                <a:latin typeface="Georgia" panose="02040502050405020303" pitchFamily="18" charset="0"/>
              </a:rPr>
              <a:t>&gt; </a:t>
            </a:r>
          </a:p>
          <a:p>
            <a:pPr>
              <a:spcBef>
                <a:spcPts val="0"/>
              </a:spcBef>
              <a:buNone/>
            </a:pPr>
            <a:r>
              <a:rPr lang="de-DE" sz="2400" dirty="0">
                <a:latin typeface="Georgia" panose="02040502050405020303" pitchFamily="18" charset="0"/>
              </a:rPr>
              <a:t>         &lt;title&gt;</a:t>
            </a:r>
            <a:r>
              <a:rPr lang="uk-UA" sz="2400" dirty="0">
                <a:latin typeface="Georgia" panose="02040502050405020303" pitchFamily="18" charset="0"/>
              </a:rPr>
              <a:t>заголовок документа&lt;/</a:t>
            </a:r>
            <a:r>
              <a:rPr lang="de-DE" sz="2400" dirty="0">
                <a:latin typeface="Georgia" panose="02040502050405020303" pitchFamily="18" charset="0"/>
              </a:rPr>
              <a:t>title&gt;</a:t>
            </a:r>
          </a:p>
          <a:p>
            <a:pPr>
              <a:spcBef>
                <a:spcPts val="0"/>
              </a:spcBef>
              <a:buNone/>
            </a:pPr>
            <a:r>
              <a:rPr lang="de-DE" sz="2400" dirty="0">
                <a:latin typeface="Georgia" panose="02040502050405020303" pitchFamily="18" charset="0"/>
              </a:rPr>
              <a:t>      &lt;/</a:t>
            </a:r>
            <a:r>
              <a:rPr lang="de-DE" sz="2400" dirty="0" err="1">
                <a:latin typeface="Georgia" panose="02040502050405020303" pitchFamily="18" charset="0"/>
              </a:rPr>
              <a:t>head</a:t>
            </a:r>
            <a:r>
              <a:rPr lang="de-DE" sz="2400" dirty="0">
                <a:latin typeface="Georgia" panose="02040502050405020303" pitchFamily="18" charset="0"/>
              </a:rPr>
              <a:t>&gt; </a:t>
            </a:r>
          </a:p>
          <a:p>
            <a:pPr>
              <a:spcBef>
                <a:spcPts val="0"/>
              </a:spcBef>
              <a:buNone/>
            </a:pPr>
            <a:r>
              <a:rPr lang="de-DE" sz="2400" dirty="0">
                <a:latin typeface="Georgia" panose="02040502050405020303" pitchFamily="18" charset="0"/>
              </a:rPr>
              <a:t>      &lt;</a:t>
            </a:r>
            <a:r>
              <a:rPr lang="de-DE" sz="2400" dirty="0" err="1">
                <a:latin typeface="Georgia" panose="02040502050405020303" pitchFamily="18" charset="0"/>
              </a:rPr>
              <a:t>body</a:t>
            </a:r>
            <a:r>
              <a:rPr lang="de-DE" sz="2400" dirty="0">
                <a:latin typeface="Georgia" panose="02040502050405020303" pitchFamily="18" charset="0"/>
              </a:rPr>
              <a:t> </a:t>
            </a:r>
            <a:r>
              <a:rPr lang="de-DE" sz="2400" dirty="0" err="1">
                <a:latin typeface="Georgia" panose="02040502050405020303" pitchFamily="18" charset="0"/>
              </a:rPr>
              <a:t>bgcolor</a:t>
            </a:r>
            <a:r>
              <a:rPr lang="de-DE" sz="2400" dirty="0">
                <a:latin typeface="Georgia" panose="02040502050405020303" pitchFamily="18" charset="0"/>
              </a:rPr>
              <a:t>="</a:t>
            </a:r>
            <a:r>
              <a:rPr lang="de-DE" sz="2400" dirty="0" err="1">
                <a:latin typeface="Georgia" panose="02040502050405020303" pitchFamily="18" charset="0"/>
              </a:rPr>
              <a:t>red</a:t>
            </a:r>
            <a:r>
              <a:rPr lang="de-DE" sz="2400" dirty="0">
                <a:latin typeface="Georgia" panose="02040502050405020303" pitchFamily="18" charset="0"/>
              </a:rPr>
              <a:t>" </a:t>
            </a:r>
            <a:r>
              <a:rPr lang="de-DE" sz="2400" dirty="0" err="1">
                <a:latin typeface="Georgia" panose="02040502050405020303" pitchFamily="18" charset="0"/>
              </a:rPr>
              <a:t>text</a:t>
            </a:r>
            <a:r>
              <a:rPr lang="de-DE" sz="2400" dirty="0">
                <a:latin typeface="Georgia" panose="02040502050405020303" pitchFamily="18" charset="0"/>
              </a:rPr>
              <a:t>="</a:t>
            </a:r>
            <a:r>
              <a:rPr lang="de-DE" sz="2400" dirty="0" err="1">
                <a:latin typeface="Georgia" panose="02040502050405020303" pitchFamily="18" charset="0"/>
              </a:rPr>
              <a:t>yellow</a:t>
            </a:r>
            <a:r>
              <a:rPr lang="de-DE" sz="2400" dirty="0">
                <a:latin typeface="Georgia" panose="02040502050405020303" pitchFamily="18" charset="0"/>
              </a:rPr>
              <a:t>"&gt; </a:t>
            </a:r>
          </a:p>
          <a:p>
            <a:pPr>
              <a:spcBef>
                <a:spcPts val="0"/>
              </a:spcBef>
              <a:buNone/>
            </a:pPr>
            <a:r>
              <a:rPr lang="de-DE" sz="2400" dirty="0">
                <a:latin typeface="Georgia" panose="02040502050405020303" pitchFamily="18" charset="0"/>
              </a:rPr>
              <a:t>                    </a:t>
            </a:r>
            <a:r>
              <a:rPr lang="uk-UA" sz="2400" dirty="0">
                <a:latin typeface="Georgia" panose="02040502050405020303" pitchFamily="18" charset="0"/>
              </a:rPr>
              <a:t>текст документа </a:t>
            </a:r>
            <a:endParaRPr lang="en-US" sz="24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latin typeface="Georgia" panose="02040502050405020303" pitchFamily="18" charset="0"/>
              </a:rPr>
              <a:t>       </a:t>
            </a:r>
            <a:r>
              <a:rPr lang="uk-UA" sz="2400" dirty="0">
                <a:latin typeface="Georgia" panose="02040502050405020303" pitchFamily="18" charset="0"/>
              </a:rPr>
              <a:t>&lt;/</a:t>
            </a:r>
            <a:r>
              <a:rPr lang="de-DE" sz="2400" dirty="0" err="1">
                <a:latin typeface="Georgia" panose="02040502050405020303" pitchFamily="18" charset="0"/>
              </a:rPr>
              <a:t>body</a:t>
            </a:r>
            <a:r>
              <a:rPr lang="de-DE" sz="2400" dirty="0">
                <a:latin typeface="Georgia" panose="02040502050405020303" pitchFamily="18" charset="0"/>
              </a:rPr>
              <a:t>&gt; </a:t>
            </a:r>
          </a:p>
          <a:p>
            <a:pPr>
              <a:spcBef>
                <a:spcPts val="0"/>
              </a:spcBef>
              <a:buNone/>
            </a:pPr>
            <a:r>
              <a:rPr lang="de-DE" sz="2400" dirty="0">
                <a:latin typeface="Georgia" panose="02040502050405020303" pitchFamily="18" charset="0"/>
              </a:rPr>
              <a:t>&lt;/</a:t>
            </a:r>
            <a:r>
              <a:rPr lang="de-DE" sz="2400" dirty="0" err="1">
                <a:latin typeface="Georgia" panose="02040502050405020303" pitchFamily="18" charset="0"/>
              </a:rPr>
              <a:t>html</a:t>
            </a:r>
            <a:r>
              <a:rPr lang="de-DE" sz="2400" dirty="0">
                <a:latin typeface="Georgia" panose="02040502050405020303" pitchFamily="18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4112" y="4653137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Georgia" panose="02040502050405020303" pitchFamily="18" charset="0"/>
              </a:rPr>
              <a:t>yellow</a:t>
            </a:r>
            <a:endParaRPr lang="uk-UA" sz="7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92144" y="5785313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 descr="Рисунок34.png">
            <a:extLst>
              <a:ext uri="{FF2B5EF4-FFF2-40B4-BE49-F238E27FC236}">
                <a16:creationId xmlns:a16="http://schemas.microsoft.com/office/drawing/2014/main" id="{71F57B96-85A8-E3A6-224D-6B74EF5F952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27" y="3975001"/>
            <a:ext cx="15113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4" descr="Рисунок14.png">
            <a:hlinkClick r:id="rId6" action="ppaction://hlinksldjump"/>
            <a:extLst>
              <a:ext uri="{FF2B5EF4-FFF2-40B4-BE49-F238E27FC236}">
                <a16:creationId xmlns:a16="http://schemas.microsoft.com/office/drawing/2014/main" id="{E6CD756E-3C87-B32B-4182-E3D6D4C9290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3976"/>
            <a:ext cx="7699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6815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269" y="5788497"/>
            <a:ext cx="7699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55640" y="404665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Гіпертекстові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документи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0376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3789041"/>
            <a:ext cx="15113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04327" y="2169383"/>
            <a:ext cx="62247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uk-UA" sz="3200" dirty="0" err="1">
                <a:latin typeface="Georgia" panose="02040502050405020303" pitchFamily="18" charset="0"/>
                <a:hlinkClick r:id="rId8" action="ppaction://hlinkfile"/>
              </a:rPr>
              <a:t>Виконати</a:t>
            </a:r>
            <a:r>
              <a:rPr lang="ru-RU" altLang="uk-UA" sz="3200" dirty="0">
                <a:latin typeface="Georgia" panose="02040502050405020303" pitchFamily="18" charset="0"/>
                <a:hlinkClick r:id="rId8" action="ppaction://hlinkfile"/>
              </a:rPr>
              <a:t> </a:t>
            </a:r>
            <a:r>
              <a:rPr lang="ru-RU" altLang="uk-UA" sz="3200" dirty="0" err="1">
                <a:latin typeface="Georgia" panose="02040502050405020303" pitchFamily="18" charset="0"/>
                <a:hlinkClick r:id="rId8" action="ppaction://hlinkfile"/>
              </a:rPr>
              <a:t>вправу</a:t>
            </a:r>
            <a:r>
              <a:rPr lang="ru-RU" altLang="uk-UA" sz="3200" dirty="0">
                <a:latin typeface="Georgia" panose="02040502050405020303" pitchFamily="18" charset="0"/>
                <a:hlinkClick r:id="rId8" action="ppaction://hlinkfile"/>
              </a:rPr>
              <a:t> </a:t>
            </a:r>
            <a:r>
              <a:rPr lang="en-US" altLang="uk-UA" sz="3200" dirty="0">
                <a:latin typeface="Georgia" panose="02040502050405020303" pitchFamily="18" charset="0"/>
                <a:hlinkClick r:id="rId8" action="ppaction://hlinkfile"/>
              </a:rPr>
              <a:t>Learning Apps</a:t>
            </a:r>
            <a:endParaRPr lang="uk-UA" altLang="uk-UA" sz="3200" dirty="0">
              <a:latin typeface="Georgia" panose="02040502050405020303" pitchFamily="18" charset="0"/>
              <a:hlinkClick r:id="rId8" action="ppaction://hlinkfile"/>
            </a:endParaRPr>
          </a:p>
          <a:p>
            <a:pPr algn="ctr"/>
            <a:r>
              <a:rPr lang="en-US" sz="3200" dirty="0">
                <a:solidFill>
                  <a:srgbClr val="555555"/>
                </a:solidFill>
                <a:latin typeface="Georgia" panose="02040502050405020303" pitchFamily="18" charset="0"/>
                <a:hlinkClick r:id="rId8" action="ppaction://hlinkfile"/>
              </a:rPr>
              <a:t>“</a:t>
            </a:r>
            <a:r>
              <a:rPr lang="uk-UA" sz="3200" dirty="0">
                <a:solidFill>
                  <a:srgbClr val="555555"/>
                </a:solidFill>
                <a:latin typeface="Georgia" panose="02040502050405020303" pitchFamily="18" charset="0"/>
                <a:hlinkClick r:id="rId8" action="ppaction://hlinkfile"/>
              </a:rPr>
              <a:t>Структура </a:t>
            </a:r>
            <a:r>
              <a:rPr lang="de-DE" sz="3200" dirty="0" err="1">
                <a:solidFill>
                  <a:srgbClr val="555555"/>
                </a:solidFill>
                <a:latin typeface="Georgia" panose="02040502050405020303" pitchFamily="18" charset="0"/>
                <a:hlinkClick r:id="rId8" action="ppaction://hlinkfile"/>
              </a:rPr>
              <a:t>html</a:t>
            </a:r>
            <a:r>
              <a:rPr lang="de-DE" sz="3200" dirty="0">
                <a:solidFill>
                  <a:srgbClr val="555555"/>
                </a:solidFill>
                <a:latin typeface="Georgia" panose="02040502050405020303" pitchFamily="18" charset="0"/>
                <a:hlinkClick r:id="rId8" action="ppaction://hlinkfile"/>
              </a:rPr>
              <a:t>-</a:t>
            </a:r>
            <a:r>
              <a:rPr lang="uk-UA" sz="3200" dirty="0">
                <a:solidFill>
                  <a:srgbClr val="555555"/>
                </a:solidFill>
                <a:latin typeface="Georgia" panose="02040502050405020303" pitchFamily="18" charset="0"/>
                <a:hlinkClick r:id="rId8" action="ppaction://hlinkfile"/>
              </a:rPr>
              <a:t>сторінки</a:t>
            </a:r>
            <a:r>
              <a:rPr lang="en-US" sz="3200" dirty="0">
                <a:solidFill>
                  <a:srgbClr val="555555"/>
                </a:solidFill>
                <a:latin typeface="Georgia" panose="02040502050405020303" pitchFamily="18" charset="0"/>
                <a:hlinkClick r:id="rId8" action="ppaction://hlinkfile"/>
              </a:rPr>
              <a:t>”</a:t>
            </a:r>
            <a:endParaRPr lang="uk-UA" sz="3200" dirty="0">
              <a:solidFill>
                <a:srgbClr val="555555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064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60404" y="332656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Гіпертекстові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документи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0376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2683592" y="2484184"/>
            <a:ext cx="8496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uk-UA" altLang="uk-UA" dirty="0">
                <a:solidFill>
                  <a:srgbClr val="0563C1"/>
                </a:solidFill>
                <a:latin typeface="Georgia" panose="02040502050405020303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Скласти </a:t>
            </a:r>
            <a:r>
              <a:rPr lang="uk-UA" altLang="uk-UA" dirty="0" err="1">
                <a:solidFill>
                  <a:srgbClr val="0563C1"/>
                </a:solidFill>
                <a:latin typeface="Georgia" panose="02040502050405020303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пазл</a:t>
            </a:r>
            <a:r>
              <a:rPr lang="uk-UA" altLang="uk-UA" dirty="0">
                <a:solidFill>
                  <a:srgbClr val="0563C1"/>
                </a:solidFill>
                <a:latin typeface="Georgia" panose="02040502050405020303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(ярлик </a:t>
            </a:r>
            <a:r>
              <a:rPr lang="uk-UA" altLang="uk-UA" dirty="0" err="1">
                <a:solidFill>
                  <a:srgbClr val="0563C1"/>
                </a:solidFill>
                <a:latin typeface="Georgia" panose="02040502050405020303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Пазл_сайт</a:t>
            </a:r>
            <a:r>
              <a:rPr lang="uk-UA" altLang="uk-UA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uk-UA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 descr="Рисунок34.png">
            <a:extLst>
              <a:ext uri="{FF2B5EF4-FFF2-40B4-BE49-F238E27FC236}">
                <a16:creationId xmlns:a16="http://schemas.microsoft.com/office/drawing/2014/main" id="{7FC6EAEA-A4CC-1CD6-CC70-D9F22A6B6F6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3789041"/>
            <a:ext cx="15113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4" descr="Рисунок14.png">
            <a:hlinkClick r:id="rId7" action="ppaction://hlinksldjump"/>
            <a:extLst>
              <a:ext uri="{FF2B5EF4-FFF2-40B4-BE49-F238E27FC236}">
                <a16:creationId xmlns:a16="http://schemas.microsoft.com/office/drawing/2014/main" id="{F2233228-9064-1E0B-0F87-EF4655D2280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3976"/>
            <a:ext cx="7699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391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3" y="5833732"/>
            <a:ext cx="7699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55640" y="404665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Вчені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-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інформатики</a:t>
            </a:r>
            <a:endParaRPr lang="ru-RU" sz="3600" b="1" spc="50" dirty="0">
              <a:ln w="11430"/>
              <a:gradFill>
                <a:gsLst>
                  <a:gs pos="25000">
                    <a:schemeClr val="bg2">
                      <a:lumMod val="2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0376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2" y="4062386"/>
            <a:ext cx="1511300" cy="233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1843089" y="2248663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400" dirty="0" err="1">
                <a:latin typeface="Georgia" panose="02040502050405020303" pitchFamily="18" charset="0"/>
              </a:rPr>
              <a:t>Хто</a:t>
            </a:r>
            <a:r>
              <a:rPr lang="ru-RU" sz="2400" dirty="0">
                <a:latin typeface="Georgia" panose="02040502050405020303" pitchFamily="18" charset="0"/>
              </a:rPr>
              <a:t>, де і коли створив першу </a:t>
            </a:r>
            <a:r>
              <a:rPr lang="ru-RU" sz="2400" dirty="0" err="1">
                <a:latin typeface="Georgia" panose="02040502050405020303" pitchFamily="18" charset="0"/>
              </a:rPr>
              <a:t>реляційну</a:t>
            </a:r>
            <a:r>
              <a:rPr lang="ru-RU" sz="2400" dirty="0">
                <a:latin typeface="Georgia" panose="02040502050405020303" pitchFamily="18" charset="0"/>
              </a:rPr>
              <a:t> модель </a:t>
            </a:r>
            <a:r>
              <a:rPr lang="ru-RU" sz="2400" dirty="0" err="1">
                <a:latin typeface="Georgia" panose="02040502050405020303" pitchFamily="18" charset="0"/>
              </a:rPr>
              <a:t>даних</a:t>
            </a:r>
            <a:r>
              <a:rPr lang="ru-RU" sz="2400" dirty="0">
                <a:latin typeface="Georgia" panose="02040502050405020303" pitchFamily="18" charset="0"/>
              </a:rPr>
              <a:t>?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2818" y="277195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 </a:t>
            </a:r>
            <a:r>
              <a:rPr lang="ru-RU" sz="2400" dirty="0" err="1">
                <a:latin typeface="Georgia" panose="02040502050405020303" pitchFamily="18" charset="0"/>
              </a:rPr>
              <a:t>Едгар</a:t>
            </a:r>
            <a:r>
              <a:rPr lang="ru-RU" sz="2400" dirty="0">
                <a:latin typeface="Georgia" panose="02040502050405020303" pitchFamily="18" charset="0"/>
              </a:rPr>
              <a:t> Франк Кодд, США, 1981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2818" y="320400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</a:t>
            </a:r>
            <a:r>
              <a:rPr lang="ru-RU" sz="2400" dirty="0">
                <a:latin typeface="Georgia" panose="02040502050405020303" pitchFamily="18" charset="0"/>
              </a:rPr>
              <a:t>Джон фон Нейман, США, 1951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2818" y="3636051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</a:t>
            </a:r>
            <a:r>
              <a:rPr lang="uk-UA" sz="2400" dirty="0" err="1">
                <a:latin typeface="Georgia" panose="02040502050405020303" pitchFamily="18" charset="0"/>
              </a:rPr>
              <a:t>Чарлз</a:t>
            </a:r>
            <a:r>
              <a:rPr lang="uk-UA" sz="2400" dirty="0">
                <a:latin typeface="Georgia" panose="02040502050405020303" pitchFamily="18" charset="0"/>
              </a:rPr>
              <a:t> </a:t>
            </a:r>
            <a:r>
              <a:rPr lang="uk-UA" sz="2400" dirty="0" err="1">
                <a:latin typeface="Georgia" panose="02040502050405020303" pitchFamily="18" charset="0"/>
              </a:rPr>
              <a:t>Беббідж</a:t>
            </a:r>
            <a:r>
              <a:rPr lang="uk-UA" sz="2400" dirty="0">
                <a:latin typeface="Georgia" panose="02040502050405020303" pitchFamily="18" charset="0"/>
              </a:rPr>
              <a:t>, Англія, 1861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8328" y="4365104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A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20136" y="5949281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2818" y="403860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D) </a:t>
            </a:r>
            <a:r>
              <a:rPr lang="uk-UA" sz="2400" dirty="0">
                <a:latin typeface="Georgia" panose="02040502050405020303" pitchFamily="18" charset="0"/>
              </a:rPr>
              <a:t>Борис Патон, Україна, 1971</a:t>
            </a:r>
          </a:p>
        </p:txBody>
      </p:sp>
    </p:spTree>
    <p:extLst>
      <p:ext uri="{BB962C8B-B14F-4D97-AF65-F5344CB8AC3E}">
        <p14:creationId xmlns:p14="http://schemas.microsoft.com/office/powerpoint/2010/main" val="41428576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97811" y="28710"/>
            <a:ext cx="8374653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Дешифрувальник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0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91744" y="2186061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1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АБВ</a:t>
            </a:r>
            <a:endParaRPr lang="ru-RU" sz="2400" b="1" dirty="0"/>
          </a:p>
        </p:txBody>
      </p:sp>
      <p:sp>
        <p:nvSpPr>
          <p:cNvPr id="45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03912" y="2186061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2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ГДЕ</a:t>
            </a:r>
            <a:endParaRPr lang="ru-RU" sz="2400" b="1" dirty="0"/>
          </a:p>
        </p:txBody>
      </p:sp>
      <p:sp>
        <p:nvSpPr>
          <p:cNvPr id="46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16080" y="2186061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3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ЄЖЗ</a:t>
            </a:r>
            <a:endParaRPr lang="ru-RU" sz="2400" b="1" dirty="0"/>
          </a:p>
        </p:txBody>
      </p:sp>
      <p:sp>
        <p:nvSpPr>
          <p:cNvPr id="47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91744" y="2978149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4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ИІЇ</a:t>
            </a:r>
            <a:endParaRPr lang="ru-RU" sz="2400" b="1" dirty="0"/>
          </a:p>
        </p:txBody>
      </p:sp>
      <p:sp>
        <p:nvSpPr>
          <p:cNvPr id="48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03912" y="2978149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5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ЙКЛ</a:t>
            </a:r>
            <a:endParaRPr lang="ru-RU" sz="2400" b="1" dirty="0"/>
          </a:p>
        </p:txBody>
      </p:sp>
      <p:sp>
        <p:nvSpPr>
          <p:cNvPr id="49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16080" y="2978149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6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МНО</a:t>
            </a:r>
            <a:endParaRPr lang="ru-RU" sz="2400" b="1" dirty="0"/>
          </a:p>
        </p:txBody>
      </p:sp>
      <p:sp>
        <p:nvSpPr>
          <p:cNvPr id="50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91744" y="3770237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7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ПРС</a:t>
            </a:r>
            <a:endParaRPr lang="ru-RU" sz="2400" b="1" dirty="0"/>
          </a:p>
        </p:txBody>
      </p:sp>
      <p:sp>
        <p:nvSpPr>
          <p:cNvPr id="51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03912" y="3770237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8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ТУФ</a:t>
            </a:r>
            <a:endParaRPr lang="ru-RU" sz="2400" b="1" dirty="0"/>
          </a:p>
        </p:txBody>
      </p:sp>
      <p:sp>
        <p:nvSpPr>
          <p:cNvPr id="52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16080" y="3770237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9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ХЦЧ</a:t>
            </a:r>
            <a:endParaRPr lang="ru-RU" sz="2400" b="1" dirty="0"/>
          </a:p>
        </p:txBody>
      </p:sp>
      <p:sp>
        <p:nvSpPr>
          <p:cNvPr id="53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03912" y="4562325"/>
            <a:ext cx="1296144" cy="64807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0</a:t>
            </a:r>
          </a:p>
          <a:p>
            <a:pPr algn="ctr">
              <a:lnSpc>
                <a:spcPts val="2400"/>
              </a:lnSpc>
              <a:defRPr/>
            </a:pPr>
            <a:r>
              <a:rPr lang="uk-UA" sz="2400" b="1" dirty="0"/>
              <a:t>ШЬЯ</a:t>
            </a:r>
            <a:endParaRPr lang="ru-RU" sz="2400" b="1" dirty="0"/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2783632" y="5128269"/>
            <a:ext cx="6984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2800" dirty="0">
                <a:latin typeface="Georgia" panose="02040502050405020303" pitchFamily="18" charset="0"/>
              </a:rPr>
              <a:t>Туманна технологія збереження даних</a:t>
            </a:r>
            <a:endParaRPr lang="ru-RU" altLang="uk-UA" sz="2800" dirty="0">
              <a:latin typeface="Georgia" panose="02040502050405020303" pitchFamily="18" charset="0"/>
            </a:endParaRPr>
          </a:p>
        </p:txBody>
      </p:sp>
      <p:sp>
        <p:nvSpPr>
          <p:cNvPr id="65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43672" y="5723708"/>
            <a:ext cx="720080" cy="720080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0070C0"/>
              </a:gs>
              <a:gs pos="50000">
                <a:schemeClr val="bg1"/>
              </a:gs>
              <a:gs pos="99000">
                <a:srgbClr val="007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3200"/>
              </a:lnSpc>
              <a:defRPr/>
            </a:pPr>
            <a:r>
              <a:rPr lang="uk-UA" sz="3200" b="1" dirty="0"/>
              <a:t>Б</a:t>
            </a:r>
          </a:p>
        </p:txBody>
      </p:sp>
      <p:sp>
        <p:nvSpPr>
          <p:cNvPr id="66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35760" y="5723708"/>
            <a:ext cx="720080" cy="720080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0070C0"/>
              </a:gs>
              <a:gs pos="50000">
                <a:schemeClr val="bg1"/>
              </a:gs>
              <a:gs pos="99000">
                <a:srgbClr val="007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3200"/>
              </a:lnSpc>
              <a:defRPr/>
            </a:pPr>
            <a:r>
              <a:rPr lang="uk-UA" sz="3200" b="1" dirty="0"/>
              <a:t>Л</a:t>
            </a:r>
          </a:p>
        </p:txBody>
      </p:sp>
      <p:sp>
        <p:nvSpPr>
          <p:cNvPr id="67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727848" y="5723708"/>
            <a:ext cx="720080" cy="720080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0070C0"/>
              </a:gs>
              <a:gs pos="50000">
                <a:schemeClr val="bg1"/>
              </a:gs>
              <a:gs pos="99000">
                <a:srgbClr val="007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3200"/>
              </a:lnSpc>
              <a:defRPr/>
            </a:pPr>
            <a:r>
              <a:rPr lang="uk-UA" sz="3200" b="1" dirty="0"/>
              <a:t>О</a:t>
            </a:r>
          </a:p>
        </p:txBody>
      </p:sp>
      <p:sp>
        <p:nvSpPr>
          <p:cNvPr id="68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519936" y="5723708"/>
            <a:ext cx="720080" cy="720080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0070C0"/>
              </a:gs>
              <a:gs pos="50000">
                <a:schemeClr val="bg1"/>
              </a:gs>
              <a:gs pos="99000">
                <a:srgbClr val="007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3200"/>
              </a:lnSpc>
              <a:defRPr/>
            </a:pPr>
            <a:r>
              <a:rPr lang="uk-UA" sz="3200" b="1" dirty="0"/>
              <a:t>К</a:t>
            </a:r>
          </a:p>
        </p:txBody>
      </p:sp>
      <p:sp>
        <p:nvSpPr>
          <p:cNvPr id="69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312024" y="5723708"/>
            <a:ext cx="720080" cy="720080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0070C0"/>
              </a:gs>
              <a:gs pos="50000">
                <a:schemeClr val="bg1"/>
              </a:gs>
              <a:gs pos="99000">
                <a:srgbClr val="007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3200"/>
              </a:lnSpc>
              <a:defRPr/>
            </a:pPr>
            <a:r>
              <a:rPr lang="uk-UA" sz="3200" b="1" dirty="0"/>
              <a:t>Ч</a:t>
            </a:r>
          </a:p>
        </p:txBody>
      </p:sp>
      <p:sp>
        <p:nvSpPr>
          <p:cNvPr id="70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04112" y="5723708"/>
            <a:ext cx="720080" cy="720080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0070C0"/>
              </a:gs>
              <a:gs pos="50000">
                <a:schemeClr val="bg1"/>
              </a:gs>
              <a:gs pos="99000">
                <a:srgbClr val="007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3200"/>
              </a:lnSpc>
              <a:defRPr/>
            </a:pPr>
            <a:r>
              <a:rPr lang="uk-UA" sz="3200" b="1" dirty="0"/>
              <a:t>Е</a:t>
            </a:r>
          </a:p>
        </p:txBody>
      </p:sp>
      <p:sp>
        <p:nvSpPr>
          <p:cNvPr id="71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896200" y="5723708"/>
            <a:ext cx="720080" cy="720080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0070C0"/>
              </a:gs>
              <a:gs pos="50000">
                <a:schemeClr val="bg1"/>
              </a:gs>
              <a:gs pos="99000">
                <a:srgbClr val="007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3200"/>
              </a:lnSpc>
              <a:defRPr/>
            </a:pPr>
            <a:r>
              <a:rPr lang="uk-UA" sz="3200" b="1" dirty="0"/>
              <a:t>Й</a:t>
            </a:r>
          </a:p>
        </p:txBody>
      </p:sp>
      <p:sp>
        <p:nvSpPr>
          <p:cNvPr id="73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8288" y="5723708"/>
            <a:ext cx="720080" cy="720080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0070C0"/>
              </a:gs>
              <a:gs pos="50000">
                <a:schemeClr val="bg1"/>
              </a:gs>
              <a:gs pos="99000">
                <a:srgbClr val="007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ts val="3200"/>
              </a:lnSpc>
              <a:defRPr/>
            </a:pPr>
            <a:r>
              <a:rPr lang="uk-UA" sz="3200" b="1" dirty="0"/>
              <a:t>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A4016A-6D70-E96D-4DB6-16FED4E39D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8" y="352708"/>
            <a:ext cx="1001075" cy="138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55640" y="404665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Вчені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-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інформатики</a:t>
            </a:r>
            <a:endParaRPr lang="ru-RU" sz="3600" b="1" spc="50" dirty="0">
              <a:ln w="11430"/>
              <a:gradFill>
                <a:gsLst>
                  <a:gs pos="25000">
                    <a:schemeClr val="bg2">
                      <a:lumMod val="2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0376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1847850" y="2356366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uk-UA" sz="2400" dirty="0">
                <a:latin typeface="Georgia" panose="02040502050405020303" pitchFamily="18" charset="0"/>
              </a:rPr>
              <a:t>Хто сформулював принципи роботи ЕОМ:</a:t>
            </a:r>
            <a:endParaRPr lang="de-DE" sz="2400" dirty="0">
              <a:latin typeface="Georgia" panose="02040502050405020303" pitchFamily="18" charset="0"/>
            </a:endParaRP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63552" y="2860447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 </a:t>
            </a:r>
            <a:r>
              <a:rPr lang="ru-RU" sz="2400" dirty="0" err="1">
                <a:latin typeface="Georgia" panose="02040502050405020303" pitchFamily="18" charset="0"/>
              </a:rPr>
              <a:t>Едгар</a:t>
            </a:r>
            <a:r>
              <a:rPr lang="ru-RU" sz="2400" dirty="0">
                <a:latin typeface="Georgia" panose="02040502050405020303" pitchFamily="18" charset="0"/>
              </a:rPr>
              <a:t> Франк Кодд, США, 1981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3552" y="3292495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</a:t>
            </a:r>
            <a:r>
              <a:rPr lang="ru-RU" sz="2400" dirty="0">
                <a:latin typeface="Georgia" panose="02040502050405020303" pitchFamily="18" charset="0"/>
              </a:rPr>
              <a:t>Джон фон Нейман, США, 1951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3552" y="372454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</a:t>
            </a:r>
            <a:r>
              <a:rPr lang="uk-UA" sz="2400" dirty="0" err="1">
                <a:latin typeface="Georgia" panose="02040502050405020303" pitchFamily="18" charset="0"/>
              </a:rPr>
              <a:t>Чарлз</a:t>
            </a:r>
            <a:r>
              <a:rPr lang="uk-UA" sz="2400" dirty="0">
                <a:latin typeface="Georgia" panose="02040502050405020303" pitchFamily="18" charset="0"/>
              </a:rPr>
              <a:t> </a:t>
            </a:r>
            <a:r>
              <a:rPr lang="uk-UA" sz="2400" dirty="0" err="1">
                <a:latin typeface="Georgia" panose="02040502050405020303" pitchFamily="18" charset="0"/>
              </a:rPr>
              <a:t>Беббідж</a:t>
            </a:r>
            <a:r>
              <a:rPr lang="uk-UA" sz="2400" dirty="0">
                <a:latin typeface="Georgia" panose="02040502050405020303" pitchFamily="18" charset="0"/>
              </a:rPr>
              <a:t>, Англія, 1861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8328" y="4365104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В</a:t>
            </a:r>
          </a:p>
        </p:txBody>
      </p:sp>
      <p:sp>
        <p:nvSpPr>
          <p:cNvPr id="1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20136" y="5949281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3552" y="41565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D) </a:t>
            </a:r>
            <a:r>
              <a:rPr lang="uk-UA" sz="2400" dirty="0">
                <a:latin typeface="Georgia" panose="02040502050405020303" pitchFamily="18" charset="0"/>
              </a:rPr>
              <a:t>Борис Патон, Україна, 1971</a:t>
            </a:r>
          </a:p>
        </p:txBody>
      </p:sp>
      <p:pic>
        <p:nvPicPr>
          <p:cNvPr id="2" name="Рисунок 14" descr="Рисунок14.png">
            <a:hlinkClick r:id="rId5" action="ppaction://hlinksldjump"/>
            <a:extLst>
              <a:ext uri="{FF2B5EF4-FFF2-40B4-BE49-F238E27FC236}">
                <a16:creationId xmlns:a16="http://schemas.microsoft.com/office/drawing/2014/main" id="{4909268C-564A-C08C-181F-933FC2DB27DA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3" y="5833732"/>
            <a:ext cx="7699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Рисунок34.png">
            <a:extLst>
              <a:ext uri="{FF2B5EF4-FFF2-40B4-BE49-F238E27FC236}">
                <a16:creationId xmlns:a16="http://schemas.microsoft.com/office/drawing/2014/main" id="{48CC2D4A-411B-8E92-12E1-997941A1A896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2" y="4062386"/>
            <a:ext cx="1511300" cy="233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809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55640" y="404665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Вчені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-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інформатики</a:t>
            </a:r>
            <a:endParaRPr lang="ru-RU" sz="3600" b="1" spc="50" dirty="0">
              <a:ln w="11430"/>
              <a:gradFill>
                <a:gsLst>
                  <a:gs pos="25000">
                    <a:schemeClr val="bg2">
                      <a:lumMod val="2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0376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1847850" y="2228546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400" dirty="0">
                <a:latin typeface="Georgia" panose="02040502050405020303" pitchFamily="18" charset="0"/>
              </a:rPr>
              <a:t>Винахідник </a:t>
            </a:r>
            <a:r>
              <a:rPr lang="ru-RU" sz="2400" dirty="0" err="1">
                <a:latin typeface="Georgia" panose="02040502050405020303" pitchFamily="18" charset="0"/>
              </a:rPr>
              <a:t>першої</a:t>
            </a:r>
            <a:r>
              <a:rPr lang="ru-RU" sz="2400" dirty="0">
                <a:latin typeface="Georgia" panose="02040502050405020303" pitchFamily="18" charset="0"/>
              </a:rPr>
              <a:t> обчислювальної </a:t>
            </a:r>
            <a:r>
              <a:rPr lang="ru-RU" sz="2400" dirty="0" err="1">
                <a:latin typeface="Georgia" panose="02040502050405020303" pitchFamily="18" charset="0"/>
              </a:rPr>
              <a:t>машини</a:t>
            </a:r>
            <a:r>
              <a:rPr lang="ru-RU" sz="2400" dirty="0">
                <a:latin typeface="Georgia" panose="02040502050405020303" pitchFamily="18" charset="0"/>
              </a:rPr>
              <a:t> з </a:t>
            </a:r>
            <a:r>
              <a:rPr lang="ru-RU" sz="2400" dirty="0" err="1">
                <a:latin typeface="Georgia" panose="02040502050405020303" pitchFamily="18" charset="0"/>
              </a:rPr>
              <a:t>програмним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управлінням</a:t>
            </a:r>
            <a:r>
              <a:rPr lang="ru-RU" sz="2400" dirty="0">
                <a:latin typeface="Georgia" panose="02040502050405020303" pitchFamily="18" charset="0"/>
              </a:rPr>
              <a:t>: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63552" y="306304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 </a:t>
            </a:r>
            <a:r>
              <a:rPr lang="ru-RU" sz="2400" dirty="0" err="1">
                <a:latin typeface="Georgia" panose="02040502050405020303" pitchFamily="18" charset="0"/>
              </a:rPr>
              <a:t>Едгар</a:t>
            </a:r>
            <a:r>
              <a:rPr lang="ru-RU" sz="2400" dirty="0">
                <a:latin typeface="Georgia" panose="02040502050405020303" pitchFamily="18" charset="0"/>
              </a:rPr>
              <a:t> Франк Кодд, США, 1981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3552" y="3495097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</a:t>
            </a:r>
            <a:r>
              <a:rPr lang="ru-RU" sz="2400" dirty="0">
                <a:latin typeface="Georgia" panose="02040502050405020303" pitchFamily="18" charset="0"/>
              </a:rPr>
              <a:t>Джон фон Нейман, США, 1951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3552" y="392714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</a:t>
            </a:r>
            <a:r>
              <a:rPr lang="uk-UA" sz="2400" dirty="0">
                <a:latin typeface="Georgia" panose="02040502050405020303" pitchFamily="18" charset="0"/>
              </a:rPr>
              <a:t>Борис Патон, Україна, 1971</a:t>
            </a:r>
          </a:p>
          <a:p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8328" y="4365104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D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20136" y="5949281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3552" y="435919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D) </a:t>
            </a:r>
            <a:r>
              <a:rPr lang="uk-UA" sz="2400" dirty="0" err="1">
                <a:latin typeface="Georgia" panose="02040502050405020303" pitchFamily="18" charset="0"/>
              </a:rPr>
              <a:t>Чарлз</a:t>
            </a:r>
            <a:r>
              <a:rPr lang="uk-UA" sz="2400" dirty="0">
                <a:latin typeface="Georgia" panose="02040502050405020303" pitchFamily="18" charset="0"/>
              </a:rPr>
              <a:t> </a:t>
            </a:r>
            <a:r>
              <a:rPr lang="uk-UA" sz="2400" dirty="0" err="1">
                <a:latin typeface="Georgia" panose="02040502050405020303" pitchFamily="18" charset="0"/>
              </a:rPr>
              <a:t>Беббідж</a:t>
            </a:r>
            <a:r>
              <a:rPr lang="uk-UA" sz="2400" dirty="0">
                <a:latin typeface="Georgia" panose="02040502050405020303" pitchFamily="18" charset="0"/>
              </a:rPr>
              <a:t>, Англія, 1861</a:t>
            </a:r>
          </a:p>
          <a:p>
            <a:endParaRPr lang="uk-UA" sz="2400" dirty="0">
              <a:latin typeface="Georgia" panose="02040502050405020303" pitchFamily="18" charset="0"/>
            </a:endParaRPr>
          </a:p>
        </p:txBody>
      </p:sp>
      <p:pic>
        <p:nvPicPr>
          <p:cNvPr id="2" name="Рисунок 14" descr="Рисунок14.png">
            <a:hlinkClick r:id="rId5" action="ppaction://hlinksldjump"/>
            <a:extLst>
              <a:ext uri="{FF2B5EF4-FFF2-40B4-BE49-F238E27FC236}">
                <a16:creationId xmlns:a16="http://schemas.microsoft.com/office/drawing/2014/main" id="{6C0CB1E3-84E1-99F4-054E-5311BA5FC9F5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3" y="5833732"/>
            <a:ext cx="7699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Рисунок34.png">
            <a:extLst>
              <a:ext uri="{FF2B5EF4-FFF2-40B4-BE49-F238E27FC236}">
                <a16:creationId xmlns:a16="http://schemas.microsoft.com/office/drawing/2014/main" id="{13C4FBF0-A7E7-B958-DF45-D3AB3857927E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2" y="4062386"/>
            <a:ext cx="1511300" cy="233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949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55640" y="404665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Вчені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-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інформатики</a:t>
            </a:r>
            <a:endParaRPr lang="ru-RU" sz="3600" b="1" spc="50" dirty="0">
              <a:ln w="11430"/>
              <a:gradFill>
                <a:gsLst>
                  <a:gs pos="25000">
                    <a:schemeClr val="bg2">
                      <a:lumMod val="2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0376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1847850" y="2395694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uk-UA" altLang="uk-UA" sz="2400" dirty="0">
                <a:latin typeface="Georgia" panose="02040502050405020303" pitchFamily="18" charset="0"/>
              </a:rPr>
              <a:t>Батько сучасної інформатики, який здійснив вагомий внесок у дослідження штучного інтелекту: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5560" y="315818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</a:t>
            </a:r>
            <a:r>
              <a:rPr lang="uk-UA" sz="2400" dirty="0">
                <a:latin typeface="Georgia" panose="02040502050405020303" pitchFamily="18" charset="0"/>
              </a:rPr>
              <a:t> Стів Джобс</a:t>
            </a:r>
            <a:r>
              <a:rPr lang="ru-RU" sz="2400" dirty="0">
                <a:latin typeface="Georgia" panose="02040502050405020303" pitchFamily="18" charset="0"/>
              </a:rPr>
              <a:t>, США, 1984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5560" y="3590237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</a:t>
            </a:r>
            <a:r>
              <a:rPr lang="uk-UA" sz="2400" dirty="0">
                <a:latin typeface="Georgia" panose="02040502050405020303" pitchFamily="18" charset="0"/>
              </a:rPr>
              <a:t>Клод </a:t>
            </a:r>
            <a:r>
              <a:rPr lang="uk-UA" sz="2400" dirty="0" err="1">
                <a:latin typeface="Georgia" panose="02040502050405020303" pitchFamily="18" charset="0"/>
              </a:rPr>
              <a:t>Елвуд</a:t>
            </a:r>
            <a:r>
              <a:rPr lang="uk-UA" sz="2400" dirty="0">
                <a:latin typeface="Georgia" panose="02040502050405020303" pitchFamily="18" charset="0"/>
              </a:rPr>
              <a:t> </a:t>
            </a:r>
            <a:r>
              <a:rPr lang="uk-UA" sz="2400" dirty="0" err="1">
                <a:latin typeface="Georgia" panose="02040502050405020303" pitchFamily="18" charset="0"/>
              </a:rPr>
              <a:t>Шеннон</a:t>
            </a:r>
            <a:r>
              <a:rPr lang="ru-RU" sz="2400" dirty="0">
                <a:latin typeface="Georgia" panose="02040502050405020303" pitchFamily="18" charset="0"/>
              </a:rPr>
              <a:t>, США, 1948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560" y="40222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</a:t>
            </a:r>
            <a:r>
              <a:rPr lang="uk-UA" sz="2400" dirty="0">
                <a:latin typeface="Georgia" panose="02040502050405020303" pitchFamily="18" charset="0"/>
              </a:rPr>
              <a:t>Алан </a:t>
            </a:r>
            <a:r>
              <a:rPr lang="uk-UA" sz="2400" dirty="0" err="1">
                <a:latin typeface="Georgia" panose="02040502050405020303" pitchFamily="18" charset="0"/>
              </a:rPr>
              <a:t>Тьюрінг</a:t>
            </a:r>
            <a:r>
              <a:rPr lang="uk-UA" sz="2400" dirty="0">
                <a:latin typeface="Georgia" panose="02040502050405020303" pitchFamily="18" charset="0"/>
              </a:rPr>
              <a:t>, Англія, 1950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8328" y="4365104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С</a:t>
            </a:r>
          </a:p>
        </p:txBody>
      </p:sp>
      <p:sp>
        <p:nvSpPr>
          <p:cNvPr id="1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20136" y="5949281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5560" y="445433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</a:t>
            </a:r>
            <a:r>
              <a:rPr lang="uk-UA" sz="2400" dirty="0">
                <a:latin typeface="Georgia" panose="02040502050405020303" pitchFamily="18" charset="0"/>
              </a:rPr>
              <a:t>) Пол </a:t>
            </a:r>
            <a:r>
              <a:rPr lang="uk-UA" sz="2400" dirty="0" err="1">
                <a:latin typeface="Georgia" panose="02040502050405020303" pitchFamily="18" charset="0"/>
              </a:rPr>
              <a:t>Берен</a:t>
            </a:r>
            <a:r>
              <a:rPr lang="uk-UA" sz="2400" dirty="0">
                <a:latin typeface="Georgia" panose="02040502050405020303" pitchFamily="18" charset="0"/>
              </a:rPr>
              <a:t>, США, 1957</a:t>
            </a:r>
          </a:p>
        </p:txBody>
      </p:sp>
      <p:pic>
        <p:nvPicPr>
          <p:cNvPr id="2" name="Рисунок 14" descr="Рисунок14.png">
            <a:hlinkClick r:id="rId5" action="ppaction://hlinksldjump"/>
            <a:extLst>
              <a:ext uri="{FF2B5EF4-FFF2-40B4-BE49-F238E27FC236}">
                <a16:creationId xmlns:a16="http://schemas.microsoft.com/office/drawing/2014/main" id="{E48FD6E2-AC2B-36E4-8082-D56AA6DCD561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3" y="5833732"/>
            <a:ext cx="7699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Рисунок34.png">
            <a:extLst>
              <a:ext uri="{FF2B5EF4-FFF2-40B4-BE49-F238E27FC236}">
                <a16:creationId xmlns:a16="http://schemas.microsoft.com/office/drawing/2014/main" id="{33F1FF0D-7C41-F356-8A71-8B6E24CBF305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2" y="4062386"/>
            <a:ext cx="1511300" cy="233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6227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55640" y="404665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Вчені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-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інформатики</a:t>
            </a:r>
            <a:endParaRPr lang="ru-RU" sz="3600" b="1" spc="50" dirty="0">
              <a:ln w="11430"/>
              <a:gradFill>
                <a:gsLst>
                  <a:gs pos="25000">
                    <a:schemeClr val="bg2">
                      <a:lumMod val="2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0376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1847850" y="2258042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uk-UA" sz="2400" dirty="0">
                <a:latin typeface="Georgia" panose="02040502050405020303" pitchFamily="18" charset="0"/>
              </a:rPr>
              <a:t>Винахідник </a:t>
            </a:r>
            <a:r>
              <a:rPr lang="ru-RU" altLang="uk-UA" sz="2400" dirty="0" err="1">
                <a:latin typeface="Georgia" panose="02040502050405020303" pitchFamily="18" charset="0"/>
              </a:rPr>
              <a:t>теорії</a:t>
            </a:r>
            <a:r>
              <a:rPr lang="ru-RU" altLang="uk-UA" sz="2400" dirty="0">
                <a:latin typeface="Georgia" panose="02040502050405020303" pitchFamily="18" charset="0"/>
              </a:rPr>
              <a:t> проекту цифрового </a:t>
            </a:r>
            <a:r>
              <a:rPr lang="ru-RU" altLang="uk-UA" sz="2400" dirty="0" err="1">
                <a:latin typeface="Georgia" panose="02040502050405020303" pitchFamily="18" charset="0"/>
              </a:rPr>
              <a:t>комп’ютера</a:t>
            </a:r>
            <a:r>
              <a:rPr lang="ru-RU" altLang="uk-UA" sz="2400" dirty="0">
                <a:latin typeface="Georgia" panose="02040502050405020303" pitchFamily="18" charset="0"/>
              </a:rPr>
              <a:t> та цифрового каналу:</a:t>
            </a: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35560" y="3020537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</a:t>
            </a:r>
            <a:r>
              <a:rPr lang="uk-UA" sz="2400" dirty="0">
                <a:latin typeface="Georgia" panose="02040502050405020303" pitchFamily="18" charset="0"/>
              </a:rPr>
              <a:t> Стів Джобс</a:t>
            </a:r>
            <a:r>
              <a:rPr lang="ru-RU" sz="2400" dirty="0">
                <a:latin typeface="Georgia" panose="02040502050405020303" pitchFamily="18" charset="0"/>
              </a:rPr>
              <a:t>, США, 1984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560" y="3452585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</a:t>
            </a:r>
            <a:r>
              <a:rPr lang="uk-UA" sz="2400" dirty="0">
                <a:latin typeface="Georgia" panose="02040502050405020303" pitchFamily="18" charset="0"/>
              </a:rPr>
              <a:t>Клод </a:t>
            </a:r>
            <a:r>
              <a:rPr lang="uk-UA" sz="2400" dirty="0" err="1">
                <a:latin typeface="Georgia" panose="02040502050405020303" pitchFamily="18" charset="0"/>
              </a:rPr>
              <a:t>Елвуд</a:t>
            </a:r>
            <a:r>
              <a:rPr lang="uk-UA" sz="2400" dirty="0">
                <a:latin typeface="Georgia" panose="02040502050405020303" pitchFamily="18" charset="0"/>
              </a:rPr>
              <a:t> </a:t>
            </a:r>
            <a:r>
              <a:rPr lang="uk-UA" sz="2400" dirty="0" err="1">
                <a:latin typeface="Georgia" panose="02040502050405020303" pitchFamily="18" charset="0"/>
              </a:rPr>
              <a:t>Шеннон</a:t>
            </a:r>
            <a:r>
              <a:rPr lang="ru-RU" sz="2400" dirty="0">
                <a:latin typeface="Georgia" panose="02040502050405020303" pitchFamily="18" charset="0"/>
              </a:rPr>
              <a:t>, США, 1948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5560" y="388463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</a:t>
            </a:r>
            <a:r>
              <a:rPr lang="uk-UA" sz="2400" dirty="0">
                <a:latin typeface="Georgia" panose="02040502050405020303" pitchFamily="18" charset="0"/>
              </a:rPr>
              <a:t>Алан </a:t>
            </a:r>
            <a:r>
              <a:rPr lang="uk-UA" sz="2400" dirty="0" err="1">
                <a:latin typeface="Georgia" panose="02040502050405020303" pitchFamily="18" charset="0"/>
              </a:rPr>
              <a:t>Тьюрінг</a:t>
            </a:r>
            <a:r>
              <a:rPr lang="uk-UA" sz="2400" dirty="0">
                <a:latin typeface="Georgia" panose="02040502050405020303" pitchFamily="18" charset="0"/>
              </a:rPr>
              <a:t>, Англія, 1950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48328" y="4365104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B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20136" y="5949281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5560" y="431668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</a:t>
            </a:r>
            <a:r>
              <a:rPr lang="uk-UA" sz="2400" dirty="0">
                <a:latin typeface="Georgia" panose="02040502050405020303" pitchFamily="18" charset="0"/>
              </a:rPr>
              <a:t>) Пол </a:t>
            </a:r>
            <a:r>
              <a:rPr lang="uk-UA" sz="2400" dirty="0" err="1">
                <a:latin typeface="Georgia" panose="02040502050405020303" pitchFamily="18" charset="0"/>
              </a:rPr>
              <a:t>Берен</a:t>
            </a:r>
            <a:r>
              <a:rPr lang="uk-UA" sz="2400" dirty="0">
                <a:latin typeface="Georgia" panose="02040502050405020303" pitchFamily="18" charset="0"/>
              </a:rPr>
              <a:t>, США, 1957</a:t>
            </a:r>
          </a:p>
        </p:txBody>
      </p:sp>
      <p:pic>
        <p:nvPicPr>
          <p:cNvPr id="2" name="Рисунок 14" descr="Рисунок14.png">
            <a:hlinkClick r:id="rId5" action="ppaction://hlinksldjump"/>
            <a:extLst>
              <a:ext uri="{FF2B5EF4-FFF2-40B4-BE49-F238E27FC236}">
                <a16:creationId xmlns:a16="http://schemas.microsoft.com/office/drawing/2014/main" id="{8394E2DC-5EFB-ED4C-0169-1BDE472C000F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3" y="5833732"/>
            <a:ext cx="7699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Рисунок34.png">
            <a:extLst>
              <a:ext uri="{FF2B5EF4-FFF2-40B4-BE49-F238E27FC236}">
                <a16:creationId xmlns:a16="http://schemas.microsoft.com/office/drawing/2014/main" id="{BAEE8155-589C-8C8C-506C-A85F7C7A8E8E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2" y="4062386"/>
            <a:ext cx="1511300" cy="233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68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55640" y="404665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Вчені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-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інформатики</a:t>
            </a:r>
            <a:endParaRPr lang="ru-RU" sz="3600" b="1" spc="50" dirty="0">
              <a:ln w="11430"/>
              <a:gradFill>
                <a:gsLst>
                  <a:gs pos="25000">
                    <a:schemeClr val="bg2">
                      <a:lumMod val="2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0376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1847850" y="2193693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uk-UA" sz="2400" dirty="0" err="1">
                <a:latin typeface="Georgia" panose="02040502050405020303" pitchFamily="18" charset="0"/>
              </a:rPr>
              <a:t>Головний</a:t>
            </a:r>
            <a:r>
              <a:rPr lang="ru-RU" altLang="uk-UA" sz="2400" dirty="0">
                <a:latin typeface="Georgia" panose="02040502050405020303" pitchFamily="18" charset="0"/>
              </a:rPr>
              <a:t> </a:t>
            </a:r>
            <a:r>
              <a:rPr lang="ru-RU" altLang="uk-UA" sz="2400" dirty="0" err="1">
                <a:latin typeface="Georgia" panose="02040502050405020303" pitchFamily="18" charset="0"/>
              </a:rPr>
              <a:t>виконавчий</a:t>
            </a:r>
            <a:r>
              <a:rPr lang="ru-RU" altLang="uk-UA" sz="2400" dirty="0">
                <a:latin typeface="Georgia" panose="02040502050405020303" pitchFamily="18" charset="0"/>
              </a:rPr>
              <a:t> директор </a:t>
            </a:r>
            <a:r>
              <a:rPr lang="en-US" altLang="uk-UA" sz="2400" dirty="0">
                <a:latin typeface="Georgia" panose="02040502050405020303" pitchFamily="18" charset="0"/>
              </a:rPr>
              <a:t>Apple, </a:t>
            </a:r>
            <a:r>
              <a:rPr lang="uk-UA" altLang="uk-UA" sz="2400" dirty="0">
                <a:latin typeface="Georgia" panose="02040502050405020303" pitchFamily="18" charset="0"/>
              </a:rPr>
              <a:t>розробник комп’ютера </a:t>
            </a:r>
            <a:r>
              <a:rPr lang="en-US" altLang="uk-UA" sz="2400" dirty="0">
                <a:latin typeface="Georgia" panose="02040502050405020303" pitchFamily="18" charset="0"/>
              </a:rPr>
              <a:t>Macintosh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5560" y="295618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</a:t>
            </a:r>
            <a:r>
              <a:rPr lang="uk-UA" sz="2400" dirty="0">
                <a:latin typeface="Georgia" panose="02040502050405020303" pitchFamily="18" charset="0"/>
              </a:rPr>
              <a:t> Стів Джобс</a:t>
            </a:r>
            <a:r>
              <a:rPr lang="ru-RU" sz="2400" dirty="0">
                <a:latin typeface="Georgia" panose="02040502050405020303" pitchFamily="18" charset="0"/>
              </a:rPr>
              <a:t>, США, 1984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5560" y="338823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</a:t>
            </a:r>
            <a:r>
              <a:rPr lang="uk-UA" sz="2400" dirty="0">
                <a:latin typeface="Georgia" panose="02040502050405020303" pitchFamily="18" charset="0"/>
              </a:rPr>
              <a:t>Клод </a:t>
            </a:r>
            <a:r>
              <a:rPr lang="uk-UA" sz="2400" dirty="0" err="1">
                <a:latin typeface="Georgia" panose="02040502050405020303" pitchFamily="18" charset="0"/>
              </a:rPr>
              <a:t>Елвуд</a:t>
            </a:r>
            <a:r>
              <a:rPr lang="uk-UA" sz="2400" dirty="0">
                <a:latin typeface="Georgia" panose="02040502050405020303" pitchFamily="18" charset="0"/>
              </a:rPr>
              <a:t> </a:t>
            </a:r>
            <a:r>
              <a:rPr lang="uk-UA" sz="2400" dirty="0" err="1">
                <a:latin typeface="Georgia" panose="02040502050405020303" pitchFamily="18" charset="0"/>
              </a:rPr>
              <a:t>Шеннон</a:t>
            </a:r>
            <a:r>
              <a:rPr lang="ru-RU" sz="2400" dirty="0">
                <a:latin typeface="Georgia" panose="02040502050405020303" pitchFamily="18" charset="0"/>
              </a:rPr>
              <a:t>, США, 1948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560" y="3786311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</a:t>
            </a:r>
            <a:r>
              <a:rPr lang="uk-UA" sz="2400" dirty="0">
                <a:latin typeface="Georgia" panose="02040502050405020303" pitchFamily="18" charset="0"/>
              </a:rPr>
              <a:t>Алан </a:t>
            </a:r>
            <a:r>
              <a:rPr lang="uk-UA" sz="2400" dirty="0" err="1">
                <a:latin typeface="Georgia" panose="02040502050405020303" pitchFamily="18" charset="0"/>
              </a:rPr>
              <a:t>Тьюрінг</a:t>
            </a:r>
            <a:r>
              <a:rPr lang="uk-UA" sz="2400" dirty="0">
                <a:latin typeface="Georgia" panose="02040502050405020303" pitchFamily="18" charset="0"/>
              </a:rPr>
              <a:t>, Англія, 1950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8328" y="4365104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A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20136" y="5949281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5560" y="421835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</a:t>
            </a:r>
            <a:r>
              <a:rPr lang="uk-UA" sz="2400" dirty="0">
                <a:latin typeface="Georgia" panose="02040502050405020303" pitchFamily="18" charset="0"/>
              </a:rPr>
              <a:t>) Пол </a:t>
            </a:r>
            <a:r>
              <a:rPr lang="uk-UA" sz="2400" dirty="0" err="1">
                <a:latin typeface="Georgia" panose="02040502050405020303" pitchFamily="18" charset="0"/>
              </a:rPr>
              <a:t>Берен</a:t>
            </a:r>
            <a:r>
              <a:rPr lang="uk-UA" sz="2400" dirty="0">
                <a:latin typeface="Georgia" panose="02040502050405020303" pitchFamily="18" charset="0"/>
              </a:rPr>
              <a:t>, США, 1957</a:t>
            </a:r>
          </a:p>
        </p:txBody>
      </p:sp>
      <p:pic>
        <p:nvPicPr>
          <p:cNvPr id="2" name="Рисунок 14" descr="Рисунок14.png">
            <a:hlinkClick r:id="rId5" action="ppaction://hlinksldjump"/>
            <a:extLst>
              <a:ext uri="{FF2B5EF4-FFF2-40B4-BE49-F238E27FC236}">
                <a16:creationId xmlns:a16="http://schemas.microsoft.com/office/drawing/2014/main" id="{82913B2B-799B-3BCA-1D62-1B2868ADE7EB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3" y="5833732"/>
            <a:ext cx="7699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Рисунок34.png">
            <a:extLst>
              <a:ext uri="{FF2B5EF4-FFF2-40B4-BE49-F238E27FC236}">
                <a16:creationId xmlns:a16="http://schemas.microsoft.com/office/drawing/2014/main" id="{D35EB453-47FA-9194-AA0C-CA31EE280F01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2" y="4062386"/>
            <a:ext cx="1511300" cy="233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3493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55640" y="404665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Вчені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-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інформатики</a:t>
            </a:r>
            <a:endParaRPr lang="ru-RU" sz="3600" b="1" spc="50" dirty="0">
              <a:ln w="11430"/>
              <a:gradFill>
                <a:gsLst>
                  <a:gs pos="25000">
                    <a:schemeClr val="bg2">
                      <a:lumMod val="2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0376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1847850" y="2297371"/>
            <a:ext cx="8496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uk-UA" altLang="uk-UA" sz="2800" dirty="0">
                <a:latin typeface="Georgia" panose="02040502050405020303" pitchFamily="18" charset="0"/>
              </a:rPr>
              <a:t>Розробник проекту розподіленої  мережі </a:t>
            </a:r>
            <a:r>
              <a:rPr lang="en-US" altLang="uk-UA" sz="2800" dirty="0">
                <a:latin typeface="Georgia" panose="02040502050405020303" pitchFamily="18" charset="0"/>
              </a:rPr>
              <a:t>ARPANET</a:t>
            </a:r>
            <a:endParaRPr lang="ru-RU" altLang="uk-UA" sz="2800" dirty="0">
              <a:latin typeface="Georgia" panose="02040502050405020303" pitchFamily="18" charset="0"/>
            </a:endParaRP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5560" y="3293067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</a:t>
            </a:r>
            <a:r>
              <a:rPr lang="uk-UA" sz="2400" dirty="0">
                <a:latin typeface="Georgia" panose="02040502050405020303" pitchFamily="18" charset="0"/>
              </a:rPr>
              <a:t> Стів Джобс</a:t>
            </a:r>
            <a:r>
              <a:rPr lang="ru-RU" sz="2400" dirty="0">
                <a:latin typeface="Georgia" panose="02040502050405020303" pitchFamily="18" charset="0"/>
              </a:rPr>
              <a:t>, США, 1984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5560" y="3725115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</a:t>
            </a:r>
            <a:r>
              <a:rPr lang="uk-UA" sz="2400" dirty="0">
                <a:latin typeface="Georgia" panose="02040502050405020303" pitchFamily="18" charset="0"/>
              </a:rPr>
              <a:t>Клод </a:t>
            </a:r>
            <a:r>
              <a:rPr lang="uk-UA" sz="2400" dirty="0" err="1">
                <a:latin typeface="Georgia" panose="02040502050405020303" pitchFamily="18" charset="0"/>
              </a:rPr>
              <a:t>Елвуд</a:t>
            </a:r>
            <a:r>
              <a:rPr lang="uk-UA" sz="2400" dirty="0">
                <a:latin typeface="Georgia" panose="02040502050405020303" pitchFamily="18" charset="0"/>
              </a:rPr>
              <a:t> </a:t>
            </a:r>
            <a:r>
              <a:rPr lang="uk-UA" sz="2400" dirty="0" err="1">
                <a:latin typeface="Georgia" panose="02040502050405020303" pitchFamily="18" charset="0"/>
              </a:rPr>
              <a:t>Шеннон</a:t>
            </a:r>
            <a:r>
              <a:rPr lang="ru-RU" sz="2400" dirty="0">
                <a:latin typeface="Georgia" panose="02040502050405020303" pitchFamily="18" charset="0"/>
              </a:rPr>
              <a:t>, США, 1948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560" y="415716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</a:t>
            </a:r>
            <a:r>
              <a:rPr lang="uk-UA" sz="2400" dirty="0">
                <a:latin typeface="Georgia" panose="02040502050405020303" pitchFamily="18" charset="0"/>
              </a:rPr>
              <a:t>Алан </a:t>
            </a:r>
            <a:r>
              <a:rPr lang="uk-UA" sz="2400" dirty="0" err="1">
                <a:latin typeface="Georgia" panose="02040502050405020303" pitchFamily="18" charset="0"/>
              </a:rPr>
              <a:t>Тьюрінг</a:t>
            </a:r>
            <a:r>
              <a:rPr lang="uk-UA" sz="2400" dirty="0">
                <a:latin typeface="Georgia" panose="02040502050405020303" pitchFamily="18" charset="0"/>
              </a:rPr>
              <a:t>, Англія, 1950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8328" y="4365104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D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20136" y="5949281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5560" y="458921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</a:t>
            </a:r>
            <a:r>
              <a:rPr lang="uk-UA" sz="2400" dirty="0">
                <a:latin typeface="Georgia" panose="02040502050405020303" pitchFamily="18" charset="0"/>
              </a:rPr>
              <a:t>) Пол </a:t>
            </a:r>
            <a:r>
              <a:rPr lang="uk-UA" sz="2400" dirty="0" err="1">
                <a:latin typeface="Georgia" panose="02040502050405020303" pitchFamily="18" charset="0"/>
              </a:rPr>
              <a:t>Берен</a:t>
            </a:r>
            <a:r>
              <a:rPr lang="uk-UA" sz="2400" dirty="0">
                <a:latin typeface="Georgia" panose="02040502050405020303" pitchFamily="18" charset="0"/>
              </a:rPr>
              <a:t>, США, 1957</a:t>
            </a:r>
          </a:p>
        </p:txBody>
      </p:sp>
      <p:pic>
        <p:nvPicPr>
          <p:cNvPr id="2" name="Рисунок 14" descr="Рисунок14.png">
            <a:hlinkClick r:id="rId5" action="ppaction://hlinksldjump"/>
            <a:extLst>
              <a:ext uri="{FF2B5EF4-FFF2-40B4-BE49-F238E27FC236}">
                <a16:creationId xmlns:a16="http://schemas.microsoft.com/office/drawing/2014/main" id="{ACA64F67-C4A3-5D37-1DC5-03C801B2AA5F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3" y="5833732"/>
            <a:ext cx="7699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Рисунок34.png">
            <a:extLst>
              <a:ext uri="{FF2B5EF4-FFF2-40B4-BE49-F238E27FC236}">
                <a16:creationId xmlns:a16="http://schemas.microsoft.com/office/drawing/2014/main" id="{048356F1-E61A-93E7-65A4-5C145AD33173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2" y="4062386"/>
            <a:ext cx="1511300" cy="233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6204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55640" y="404665"/>
            <a:ext cx="64807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Вчені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-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bg2">
                        <a:lumMod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інформатики</a:t>
            </a:r>
            <a:endParaRPr lang="ru-RU" sz="3600" b="1" spc="50" dirty="0">
              <a:ln w="11430"/>
              <a:gradFill>
                <a:gsLst>
                  <a:gs pos="25000">
                    <a:schemeClr val="bg2">
                      <a:lumMod val="2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0376" y="332657"/>
            <a:ext cx="10081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1847528" y="2241867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uk-UA" sz="2400" dirty="0">
                <a:latin typeface="Georgia" panose="02040502050405020303" pitchFamily="18" charset="0"/>
              </a:rPr>
              <a:t>Дослідник з американської компанії </a:t>
            </a:r>
            <a:r>
              <a:rPr lang="de-DE" sz="2400" dirty="0">
                <a:latin typeface="Georgia" panose="02040502050405020303" pitchFamily="18" charset="0"/>
              </a:rPr>
              <a:t>BBN Technology</a:t>
            </a:r>
            <a:r>
              <a:rPr lang="uk-UA" sz="2400" dirty="0">
                <a:latin typeface="Georgia" panose="02040502050405020303" pitchFamily="18" charset="0"/>
              </a:rPr>
              <a:t>, який впровадив знак </a:t>
            </a:r>
            <a:r>
              <a:rPr lang="en-US" sz="2400" dirty="0">
                <a:latin typeface="Georgia" panose="02040502050405020303" pitchFamily="18" charset="0"/>
              </a:rPr>
              <a:t>@ </a:t>
            </a:r>
            <a:r>
              <a:rPr lang="uk-UA" sz="2400" dirty="0">
                <a:latin typeface="Georgia" panose="02040502050405020303" pitchFamily="18" charset="0"/>
              </a:rPr>
              <a:t>для електронної пошти</a:t>
            </a:r>
            <a:endParaRPr lang="ru-RU" altLang="uk-UA" sz="2800" dirty="0">
              <a:latin typeface="Georgia" panose="02040502050405020303" pitchFamily="18" charset="0"/>
            </a:endParaRP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5560" y="310555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</a:t>
            </a:r>
            <a:r>
              <a:rPr lang="uk-UA" sz="2400" dirty="0">
                <a:latin typeface="Georgia" panose="02040502050405020303" pitchFamily="18" charset="0"/>
              </a:rPr>
              <a:t> Стів Джобс</a:t>
            </a:r>
            <a:r>
              <a:rPr lang="ru-RU" sz="2400" dirty="0">
                <a:latin typeface="Georgia" panose="02040502050405020303" pitchFamily="18" charset="0"/>
              </a:rPr>
              <a:t>, США, 1984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5560" y="3537607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</a:t>
            </a:r>
            <a:r>
              <a:rPr lang="uk-UA" sz="2400" dirty="0">
                <a:latin typeface="Georgia" panose="02040502050405020303" pitchFamily="18" charset="0"/>
              </a:rPr>
              <a:t>Клод </a:t>
            </a:r>
            <a:r>
              <a:rPr lang="uk-UA" sz="2400" dirty="0" err="1">
                <a:latin typeface="Georgia" panose="02040502050405020303" pitchFamily="18" charset="0"/>
              </a:rPr>
              <a:t>Елвуд</a:t>
            </a:r>
            <a:r>
              <a:rPr lang="uk-UA" sz="2400" dirty="0">
                <a:latin typeface="Georgia" panose="02040502050405020303" pitchFamily="18" charset="0"/>
              </a:rPr>
              <a:t> </a:t>
            </a:r>
            <a:r>
              <a:rPr lang="uk-UA" sz="2400" dirty="0" err="1">
                <a:latin typeface="Georgia" panose="02040502050405020303" pitchFamily="18" charset="0"/>
              </a:rPr>
              <a:t>Шеннон</a:t>
            </a:r>
            <a:r>
              <a:rPr lang="ru-RU" sz="2400" dirty="0">
                <a:latin typeface="Georgia" panose="02040502050405020303" pitchFamily="18" charset="0"/>
              </a:rPr>
              <a:t>, США, 1948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560" y="396965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</a:t>
            </a:r>
            <a:r>
              <a:rPr lang="uk-UA" sz="2400" dirty="0">
                <a:latin typeface="Georgia" panose="02040502050405020303" pitchFamily="18" charset="0"/>
              </a:rPr>
              <a:t>Алан </a:t>
            </a:r>
            <a:r>
              <a:rPr lang="uk-UA" sz="2400" dirty="0" err="1">
                <a:latin typeface="Georgia" panose="02040502050405020303" pitchFamily="18" charset="0"/>
              </a:rPr>
              <a:t>Тьюрінг</a:t>
            </a:r>
            <a:r>
              <a:rPr lang="uk-UA" sz="2400" dirty="0">
                <a:latin typeface="Georgia" panose="02040502050405020303" pitchFamily="18" charset="0"/>
              </a:rPr>
              <a:t>, Англія, 1950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8328" y="4365104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D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20136" y="5949281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5560" y="440170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</a:t>
            </a:r>
            <a:r>
              <a:rPr lang="uk-UA" sz="2400" dirty="0">
                <a:latin typeface="Georgia" panose="02040502050405020303" pitchFamily="18" charset="0"/>
              </a:rPr>
              <a:t>) Рей </a:t>
            </a:r>
            <a:r>
              <a:rPr lang="uk-UA" sz="2400" dirty="0" err="1">
                <a:latin typeface="Georgia" panose="02040502050405020303" pitchFamily="18" charset="0"/>
              </a:rPr>
              <a:t>Томлінсон</a:t>
            </a:r>
            <a:r>
              <a:rPr lang="uk-UA" sz="2400" dirty="0">
                <a:latin typeface="Georgia" panose="02040502050405020303" pitchFamily="18" charset="0"/>
              </a:rPr>
              <a:t>, США, 1959</a:t>
            </a:r>
          </a:p>
        </p:txBody>
      </p:sp>
      <p:pic>
        <p:nvPicPr>
          <p:cNvPr id="2" name="Рисунок 14" descr="Рисунок14.png">
            <a:hlinkClick r:id="rId5" action="ppaction://hlinksldjump"/>
            <a:extLst>
              <a:ext uri="{FF2B5EF4-FFF2-40B4-BE49-F238E27FC236}">
                <a16:creationId xmlns:a16="http://schemas.microsoft.com/office/drawing/2014/main" id="{C2B0CCE9-19D6-EB87-C293-41A80A59D739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3" y="5833732"/>
            <a:ext cx="7699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Рисунок34.png">
            <a:extLst>
              <a:ext uri="{FF2B5EF4-FFF2-40B4-BE49-F238E27FC236}">
                <a16:creationId xmlns:a16="http://schemas.microsoft.com/office/drawing/2014/main" id="{2056A10E-496D-EF40-BE82-7E9F66410F4F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2" y="4062386"/>
            <a:ext cx="1511300" cy="233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92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044332" y="308059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16</a:t>
            </a:r>
            <a:endParaRPr lang="ru-RU" sz="3200" b="1" dirty="0"/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288639" y="3944596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20</a:t>
            </a:r>
            <a:endParaRPr lang="ru-RU" sz="3200" b="1" dirty="0"/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176862" y="5672597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38</a:t>
            </a:r>
            <a:endParaRPr lang="ru-RU" sz="3200" b="1" dirty="0"/>
          </a:p>
        </p:txBody>
      </p:sp>
      <p:sp>
        <p:nvSpPr>
          <p:cNvPr id="3123" name="AutoShape 5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16577" y="4808597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31</a:t>
            </a:r>
            <a:endParaRPr lang="ru-RU" sz="3200" b="1" dirty="0"/>
          </a:p>
        </p:txBody>
      </p:sp>
      <p:sp>
        <p:nvSpPr>
          <p:cNvPr id="3124" name="AutoShape 5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55972" y="394459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19</a:t>
            </a:r>
            <a:endParaRPr lang="ru-RU" sz="3200" b="1" dirty="0"/>
          </a:p>
        </p:txBody>
      </p:sp>
      <p:sp>
        <p:nvSpPr>
          <p:cNvPr id="3125" name="AutoShape 5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22148" y="2252596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</a:t>
            </a:r>
            <a:endParaRPr lang="ru-RU" sz="3200" b="1" dirty="0"/>
          </a:p>
        </p:txBody>
      </p:sp>
      <p:sp>
        <p:nvSpPr>
          <p:cNvPr id="3126" name="AutoShape 5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14145" y="2252597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7</a:t>
            </a:r>
            <a:endParaRPr lang="ru-RU" sz="3200" b="1" dirty="0"/>
          </a:p>
        </p:txBody>
      </p:sp>
      <p:sp>
        <p:nvSpPr>
          <p:cNvPr id="3127" name="AutoShape 5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58774" y="308059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11</a:t>
            </a:r>
            <a:endParaRPr lang="ru-RU" sz="3200" b="1" dirty="0"/>
          </a:p>
        </p:txBody>
      </p:sp>
      <p:sp>
        <p:nvSpPr>
          <p:cNvPr id="3129" name="AutoShape 5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229974" y="5672596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37</a:t>
            </a:r>
            <a:endParaRPr lang="ru-RU" sz="3200" b="1" dirty="0"/>
          </a:p>
        </p:txBody>
      </p:sp>
      <p:sp>
        <p:nvSpPr>
          <p:cNvPr id="3131" name="AutoShape 5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244490" y="394459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</a:t>
            </a:r>
            <a:r>
              <a:rPr lang="en-US" sz="3200" b="1" dirty="0"/>
              <a:t>1</a:t>
            </a:r>
            <a:endParaRPr lang="ru-RU" sz="3200" b="1" dirty="0"/>
          </a:p>
        </p:txBody>
      </p:sp>
      <p:sp>
        <p:nvSpPr>
          <p:cNvPr id="3132" name="AutoShape 6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20386" y="3944596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23</a:t>
            </a:r>
            <a:endParaRPr lang="ru-RU" sz="3200" b="1" dirty="0"/>
          </a:p>
        </p:txBody>
      </p:sp>
      <p:sp>
        <p:nvSpPr>
          <p:cNvPr id="3133" name="AutoShape 6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23943" y="5672596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33</a:t>
            </a:r>
            <a:endParaRPr lang="ru-RU" sz="3200" b="1" dirty="0"/>
          </a:p>
        </p:txBody>
      </p:sp>
      <p:sp>
        <p:nvSpPr>
          <p:cNvPr id="3134" name="AutoShape 6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9038724" y="3944596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24</a:t>
            </a:r>
            <a:endParaRPr lang="ru-RU" sz="3200" b="1" dirty="0"/>
          </a:p>
        </p:txBody>
      </p:sp>
      <p:sp>
        <p:nvSpPr>
          <p:cNvPr id="3140" name="AutoShape 6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248119" y="480859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29</a:t>
            </a:r>
            <a:endParaRPr lang="ru-RU" sz="3200" b="1" dirty="0"/>
          </a:p>
        </p:txBody>
      </p:sp>
      <p:sp>
        <p:nvSpPr>
          <p:cNvPr id="3142" name="AutoShape 7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86631" y="5672597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36</a:t>
            </a:r>
            <a:endParaRPr lang="ru-RU" sz="3200" b="1" dirty="0"/>
          </a:p>
        </p:txBody>
      </p:sp>
      <p:sp>
        <p:nvSpPr>
          <p:cNvPr id="3143" name="AutoShape 7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448120" y="5672597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</a:t>
            </a:r>
            <a:r>
              <a:rPr lang="en-US" sz="3200" b="1" dirty="0"/>
              <a:t>4</a:t>
            </a:r>
            <a:endParaRPr lang="ru-RU" sz="3200" b="1" dirty="0"/>
          </a:p>
        </p:txBody>
      </p:sp>
      <p:sp>
        <p:nvSpPr>
          <p:cNvPr id="3144" name="AutoShape 7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8116576" y="567259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39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3592" y="104202"/>
            <a:ext cx="784887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Найрозумніший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23624" y="225259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</a:t>
            </a:r>
            <a:endParaRPr lang="ru-RU" sz="3200" b="1" dirty="0"/>
          </a:p>
        </p:txBody>
      </p:sp>
      <p:sp>
        <p:nvSpPr>
          <p:cNvPr id="30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165975" y="2252597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/>
              <a:t>6</a:t>
            </a:r>
            <a:endParaRPr lang="ru-RU" sz="3200" b="1" dirty="0"/>
          </a:p>
        </p:txBody>
      </p:sp>
      <p:sp>
        <p:nvSpPr>
          <p:cNvPr id="31" name="AutoShape 5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16797" y="394459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17</a:t>
            </a:r>
            <a:endParaRPr lang="ru-RU" sz="3200" b="1" dirty="0"/>
          </a:p>
        </p:txBody>
      </p:sp>
      <p:sp>
        <p:nvSpPr>
          <p:cNvPr id="32" name="AutoShape 5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293886" y="308059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12</a:t>
            </a:r>
            <a:endParaRPr lang="ru-RU" sz="3200" b="1" dirty="0"/>
          </a:p>
        </p:txBody>
      </p:sp>
      <p:sp>
        <p:nvSpPr>
          <p:cNvPr id="33" name="AutoShape 5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165974" y="3944596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22</a:t>
            </a:r>
            <a:endParaRPr lang="ru-RU" sz="3200" b="1" dirty="0"/>
          </a:p>
        </p:txBody>
      </p:sp>
      <p:sp>
        <p:nvSpPr>
          <p:cNvPr id="34" name="AutoShape 5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58895" y="4808597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27</a:t>
            </a:r>
            <a:endParaRPr lang="ru-RU" sz="3200" b="1" dirty="0"/>
          </a:p>
        </p:txBody>
      </p:sp>
      <p:sp>
        <p:nvSpPr>
          <p:cNvPr id="35" name="AutoShape 5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9038726" y="4808596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32</a:t>
            </a:r>
            <a:endParaRPr lang="ru-RU" sz="3200" b="1" dirty="0"/>
          </a:p>
        </p:txBody>
      </p:sp>
      <p:sp>
        <p:nvSpPr>
          <p:cNvPr id="37" name="AutoShape 58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346676" y="225259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</a:t>
            </a:r>
            <a:endParaRPr lang="ru-RU" sz="3200" b="1" dirty="0"/>
          </a:p>
        </p:txBody>
      </p:sp>
      <p:sp>
        <p:nvSpPr>
          <p:cNvPr id="38" name="AutoShape 5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9037770" y="2252597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8</a:t>
            </a:r>
            <a:endParaRPr lang="ru-RU" sz="3200" b="1" dirty="0"/>
          </a:p>
        </p:txBody>
      </p:sp>
      <p:sp>
        <p:nvSpPr>
          <p:cNvPr id="39" name="AutoShape 6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244506" y="308059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13</a:t>
            </a:r>
            <a:endParaRPr lang="ru-RU" sz="3200" b="1" dirty="0"/>
          </a:p>
        </p:txBody>
      </p:sp>
      <p:sp>
        <p:nvSpPr>
          <p:cNvPr id="40" name="AutoShape 6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42839" y="394459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18</a:t>
            </a:r>
            <a:endParaRPr lang="ru-RU" sz="3200" b="1" dirty="0"/>
          </a:p>
        </p:txBody>
      </p:sp>
      <p:sp>
        <p:nvSpPr>
          <p:cNvPr id="41" name="AutoShape 6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88639" y="2252596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4</a:t>
            </a:r>
            <a:endParaRPr lang="ru-RU" sz="3200" b="1" dirty="0"/>
          </a:p>
        </p:txBody>
      </p:sp>
      <p:sp>
        <p:nvSpPr>
          <p:cNvPr id="42" name="AutoShape 7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19160" y="3080596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10</a:t>
            </a:r>
            <a:endParaRPr lang="ru-RU" sz="3200" b="1" dirty="0"/>
          </a:p>
        </p:txBody>
      </p:sp>
      <p:sp>
        <p:nvSpPr>
          <p:cNvPr id="43" name="AutoShape 7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165974" y="3080596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14</a:t>
            </a:r>
            <a:endParaRPr lang="ru-RU" sz="3200" b="1" dirty="0"/>
          </a:p>
        </p:txBody>
      </p:sp>
      <p:sp>
        <p:nvSpPr>
          <p:cNvPr id="44" name="AutoShape 7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97516" y="4808596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28</a:t>
            </a:r>
            <a:endParaRPr lang="ru-RU" sz="3200" b="1" dirty="0"/>
          </a:p>
        </p:txBody>
      </p:sp>
      <p:sp>
        <p:nvSpPr>
          <p:cNvPr id="56" name="AutoShape 6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523623" y="4808596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25</a:t>
            </a:r>
            <a:endParaRPr lang="ru-RU" sz="3200" b="1" dirty="0"/>
          </a:p>
        </p:txBody>
      </p:sp>
      <p:sp>
        <p:nvSpPr>
          <p:cNvPr id="57" name="AutoShape 7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165975" y="4808596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30</a:t>
            </a:r>
            <a:endParaRPr lang="ru-RU" sz="3200" b="1" dirty="0"/>
          </a:p>
        </p:txBody>
      </p:sp>
      <p:sp>
        <p:nvSpPr>
          <p:cNvPr id="58" name="AutoShape 7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57008" y="5672596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35</a:t>
            </a:r>
            <a:endParaRPr lang="ru-RU" sz="3200" b="1" dirty="0"/>
          </a:p>
        </p:txBody>
      </p:sp>
      <p:sp>
        <p:nvSpPr>
          <p:cNvPr id="59" name="AutoShape 7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9049270" y="5672596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40</a:t>
            </a:r>
            <a:endParaRPr lang="ru-RU" sz="3200" b="1" dirty="0"/>
          </a:p>
        </p:txBody>
      </p:sp>
      <p:sp>
        <p:nvSpPr>
          <p:cNvPr id="60" name="AutoShape 6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236809" y="225259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5</a:t>
            </a:r>
            <a:endParaRPr lang="ru-RU" sz="3200" b="1" dirty="0"/>
          </a:p>
        </p:txBody>
      </p:sp>
      <p:sp>
        <p:nvSpPr>
          <p:cNvPr id="61" name="AutoShape 7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523625" y="3080597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9</a:t>
            </a:r>
            <a:endParaRPr lang="ru-RU" sz="3200" b="1" dirty="0"/>
          </a:p>
        </p:txBody>
      </p:sp>
      <p:sp>
        <p:nvSpPr>
          <p:cNvPr id="62" name="AutoShape 7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125897" y="308059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15</a:t>
            </a:r>
            <a:endParaRPr lang="ru-RU" sz="3200" b="1" dirty="0"/>
          </a:p>
        </p:txBody>
      </p:sp>
      <p:sp>
        <p:nvSpPr>
          <p:cNvPr id="63" name="AutoShape 7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438348" y="480859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26</a:t>
            </a:r>
            <a:endParaRPr lang="ru-RU" sz="32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96F922-EF08-E3E9-4C39-58949B6701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8" y="352708"/>
            <a:ext cx="1001075" cy="138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0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826"/>
                    </a14:imgEffect>
                    <a14:imgEffect>
                      <a14:saturation sat="16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054358" y="3037769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16</a:t>
            </a:r>
            <a:endParaRPr lang="ru-RU" sz="3200" b="1" dirty="0"/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317045" y="3892578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20</a:t>
            </a:r>
            <a:endParaRPr lang="ru-RU" sz="3200" b="1" dirty="0"/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186888" y="5629769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38</a:t>
            </a:r>
            <a:endParaRPr lang="ru-RU" sz="3200" b="1" dirty="0"/>
          </a:p>
        </p:txBody>
      </p:sp>
      <p:sp>
        <p:nvSpPr>
          <p:cNvPr id="3123" name="AutoShape 5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085248" y="4784149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31</a:t>
            </a:r>
            <a:endParaRPr lang="ru-RU" sz="3200" b="1" dirty="0"/>
          </a:p>
        </p:txBody>
      </p:sp>
      <p:sp>
        <p:nvSpPr>
          <p:cNvPr id="3124" name="AutoShape 5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93568" y="3897174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19</a:t>
            </a:r>
            <a:endParaRPr lang="ru-RU" sz="3200" b="1" dirty="0"/>
          </a:p>
        </p:txBody>
      </p:sp>
      <p:sp>
        <p:nvSpPr>
          <p:cNvPr id="3125" name="AutoShape 5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32174" y="2209768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</a:t>
            </a:r>
            <a:endParaRPr lang="ru-RU" sz="3200" b="1" dirty="0"/>
          </a:p>
        </p:txBody>
      </p:sp>
      <p:sp>
        <p:nvSpPr>
          <p:cNvPr id="3126" name="AutoShape 5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24171" y="2209769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7</a:t>
            </a:r>
            <a:endParaRPr lang="ru-RU" sz="3200" b="1" dirty="0"/>
          </a:p>
        </p:txBody>
      </p:sp>
      <p:sp>
        <p:nvSpPr>
          <p:cNvPr id="3127" name="AutoShape 5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68800" y="3037769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11</a:t>
            </a:r>
            <a:endParaRPr lang="ru-RU" sz="3200" b="1" dirty="0"/>
          </a:p>
        </p:txBody>
      </p:sp>
      <p:sp>
        <p:nvSpPr>
          <p:cNvPr id="3129" name="AutoShape 5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240000" y="5629768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37</a:t>
            </a:r>
            <a:endParaRPr lang="ru-RU" sz="3200" b="1" dirty="0"/>
          </a:p>
        </p:txBody>
      </p:sp>
      <p:sp>
        <p:nvSpPr>
          <p:cNvPr id="3131" name="AutoShape 5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254516" y="3901769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</a:t>
            </a:r>
            <a:r>
              <a:rPr lang="en-US" sz="3200" b="1" dirty="0"/>
              <a:t>1</a:t>
            </a:r>
            <a:endParaRPr lang="ru-RU" sz="3200" b="1" dirty="0"/>
          </a:p>
        </p:txBody>
      </p:sp>
      <p:sp>
        <p:nvSpPr>
          <p:cNvPr id="3132" name="AutoShape 6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12032" y="388798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23</a:t>
            </a:r>
            <a:endParaRPr lang="ru-RU" sz="3200" b="1" dirty="0"/>
          </a:p>
        </p:txBody>
      </p:sp>
      <p:sp>
        <p:nvSpPr>
          <p:cNvPr id="3133" name="AutoShape 6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3969" y="5629768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33</a:t>
            </a:r>
            <a:endParaRPr lang="ru-RU" sz="3200" b="1" dirty="0"/>
          </a:p>
        </p:txBody>
      </p:sp>
      <p:sp>
        <p:nvSpPr>
          <p:cNvPr id="3134" name="AutoShape 6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9057542" y="38853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24</a:t>
            </a:r>
            <a:endParaRPr lang="ru-RU" sz="3200" b="1" dirty="0"/>
          </a:p>
        </p:txBody>
      </p:sp>
      <p:sp>
        <p:nvSpPr>
          <p:cNvPr id="3140" name="AutoShape 6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231768" y="4779460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29</a:t>
            </a:r>
            <a:endParaRPr lang="ru-RU" sz="3200" b="1" dirty="0"/>
          </a:p>
        </p:txBody>
      </p:sp>
      <p:sp>
        <p:nvSpPr>
          <p:cNvPr id="3142" name="AutoShape 7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96657" y="5629769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36</a:t>
            </a:r>
            <a:endParaRPr lang="ru-RU" sz="3200" b="1" dirty="0"/>
          </a:p>
        </p:txBody>
      </p:sp>
      <p:sp>
        <p:nvSpPr>
          <p:cNvPr id="3143" name="AutoShape 7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458146" y="5629769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</a:t>
            </a:r>
            <a:r>
              <a:rPr lang="en-US" sz="3200" b="1" dirty="0"/>
              <a:t>4</a:t>
            </a:r>
            <a:endParaRPr lang="ru-RU" sz="3200" b="1" dirty="0"/>
          </a:p>
        </p:txBody>
      </p:sp>
      <p:sp>
        <p:nvSpPr>
          <p:cNvPr id="3144" name="AutoShape 7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8126602" y="5629769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39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3592" y="104202"/>
            <a:ext cx="784887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Найрозумніший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33650" y="2209769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</a:t>
            </a:r>
            <a:endParaRPr lang="ru-RU" sz="3200" b="1" dirty="0"/>
          </a:p>
        </p:txBody>
      </p:sp>
      <p:sp>
        <p:nvSpPr>
          <p:cNvPr id="30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176001" y="2209769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/>
              <a:t>6</a:t>
            </a:r>
            <a:endParaRPr lang="ru-RU" sz="3200" b="1" dirty="0"/>
          </a:p>
        </p:txBody>
      </p:sp>
      <p:sp>
        <p:nvSpPr>
          <p:cNvPr id="31" name="AutoShape 5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26823" y="3901769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17</a:t>
            </a:r>
            <a:endParaRPr lang="ru-RU" sz="3200" b="1" dirty="0"/>
          </a:p>
        </p:txBody>
      </p:sp>
      <p:sp>
        <p:nvSpPr>
          <p:cNvPr id="32" name="AutoShape 5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303912" y="3037769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12</a:t>
            </a:r>
            <a:endParaRPr lang="ru-RU" sz="3200" b="1" dirty="0"/>
          </a:p>
        </p:txBody>
      </p:sp>
      <p:sp>
        <p:nvSpPr>
          <p:cNvPr id="33" name="AutoShape 5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176000" y="3892578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22</a:t>
            </a:r>
            <a:endParaRPr lang="ru-RU" sz="3200" b="1" dirty="0"/>
          </a:p>
        </p:txBody>
      </p:sp>
      <p:sp>
        <p:nvSpPr>
          <p:cNvPr id="34" name="AutoShape 5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78111" y="4784149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27</a:t>
            </a:r>
            <a:endParaRPr lang="ru-RU" sz="3200" b="1" dirty="0"/>
          </a:p>
        </p:txBody>
      </p:sp>
      <p:sp>
        <p:nvSpPr>
          <p:cNvPr id="35" name="AutoShape 57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9048752" y="479149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32</a:t>
            </a:r>
            <a:endParaRPr lang="ru-RU" sz="3200" b="1" dirty="0"/>
          </a:p>
        </p:txBody>
      </p:sp>
      <p:sp>
        <p:nvSpPr>
          <p:cNvPr id="37" name="AutoShape 58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377722" y="2209769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</a:t>
            </a:r>
            <a:endParaRPr lang="ru-RU" sz="3200" b="1" dirty="0"/>
          </a:p>
        </p:txBody>
      </p:sp>
      <p:sp>
        <p:nvSpPr>
          <p:cNvPr id="38" name="AutoShape 5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9047796" y="2209769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8</a:t>
            </a:r>
            <a:endParaRPr lang="ru-RU" sz="3200" b="1" dirty="0"/>
          </a:p>
        </p:txBody>
      </p:sp>
      <p:sp>
        <p:nvSpPr>
          <p:cNvPr id="39" name="AutoShape 6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254532" y="3037769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13</a:t>
            </a:r>
            <a:endParaRPr lang="ru-RU" sz="3200" b="1" dirty="0"/>
          </a:p>
        </p:txBody>
      </p:sp>
      <p:sp>
        <p:nvSpPr>
          <p:cNvPr id="40" name="AutoShape 6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48270" y="3892579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18</a:t>
            </a:r>
            <a:endParaRPr lang="ru-RU" sz="3200" b="1" dirty="0"/>
          </a:p>
        </p:txBody>
      </p:sp>
      <p:sp>
        <p:nvSpPr>
          <p:cNvPr id="41" name="AutoShape 6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98665" y="2209768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4</a:t>
            </a:r>
            <a:endParaRPr lang="ru-RU" sz="3200" b="1" dirty="0"/>
          </a:p>
        </p:txBody>
      </p:sp>
      <p:sp>
        <p:nvSpPr>
          <p:cNvPr id="42" name="AutoShape 7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42971" y="3037768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10</a:t>
            </a:r>
            <a:endParaRPr lang="ru-RU" sz="3200" b="1" dirty="0"/>
          </a:p>
        </p:txBody>
      </p:sp>
      <p:sp>
        <p:nvSpPr>
          <p:cNvPr id="43" name="AutoShape 7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176000" y="3037768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14</a:t>
            </a:r>
            <a:endParaRPr lang="ru-RU" sz="3200" b="1" dirty="0"/>
          </a:p>
        </p:txBody>
      </p:sp>
      <p:sp>
        <p:nvSpPr>
          <p:cNvPr id="44" name="AutoShape 7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91069" y="4784148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28</a:t>
            </a:r>
            <a:endParaRPr lang="ru-RU" sz="3200" b="1" dirty="0"/>
          </a:p>
        </p:txBody>
      </p:sp>
      <p:sp>
        <p:nvSpPr>
          <p:cNvPr id="56" name="AutoShape 6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533649" y="4765768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25</a:t>
            </a:r>
            <a:endParaRPr lang="ru-RU" sz="3200" b="1" dirty="0"/>
          </a:p>
        </p:txBody>
      </p:sp>
      <p:sp>
        <p:nvSpPr>
          <p:cNvPr id="57" name="AutoShape 7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166811" y="47795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30</a:t>
            </a:r>
            <a:endParaRPr lang="ru-RU" sz="3200" b="1" dirty="0"/>
          </a:p>
        </p:txBody>
      </p:sp>
      <p:sp>
        <p:nvSpPr>
          <p:cNvPr id="58" name="AutoShape 7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90009" y="5629768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35</a:t>
            </a:r>
            <a:endParaRPr lang="ru-RU" sz="3200" b="1" dirty="0"/>
          </a:p>
        </p:txBody>
      </p:sp>
      <p:sp>
        <p:nvSpPr>
          <p:cNvPr id="59" name="AutoShape 7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9059296" y="5629768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40</a:t>
            </a:r>
            <a:endParaRPr lang="ru-RU" sz="3200" b="1" dirty="0"/>
          </a:p>
        </p:txBody>
      </p:sp>
      <p:sp>
        <p:nvSpPr>
          <p:cNvPr id="60" name="AutoShape 6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246835" y="2209769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5</a:t>
            </a:r>
            <a:endParaRPr lang="ru-RU" sz="3200" b="1" dirty="0"/>
          </a:p>
        </p:txBody>
      </p:sp>
      <p:sp>
        <p:nvSpPr>
          <p:cNvPr id="61" name="AutoShape 7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533651" y="3037769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9</a:t>
            </a:r>
            <a:endParaRPr lang="ru-RU" sz="3200" b="1" dirty="0"/>
          </a:p>
        </p:txBody>
      </p:sp>
      <p:sp>
        <p:nvSpPr>
          <p:cNvPr id="62" name="AutoShape 7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135923" y="3037769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15</a:t>
            </a:r>
            <a:endParaRPr lang="ru-RU" sz="3200" b="1" dirty="0"/>
          </a:p>
        </p:txBody>
      </p:sp>
      <p:sp>
        <p:nvSpPr>
          <p:cNvPr id="63" name="AutoShape 7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429994" y="4774959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/>
              <a:t>26</a:t>
            </a:r>
            <a:endParaRPr lang="ru-RU" sz="3200" b="1" dirty="0"/>
          </a:p>
        </p:txBody>
      </p:sp>
      <p:pic>
        <p:nvPicPr>
          <p:cNvPr id="98" name="Рисунок 3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323" y="6188075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AutoShape 5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32174" y="2209768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7" name="AutoShape 53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378018" y="2209768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AutoShape 5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98496" y="2209768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AutoShape 5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237248" y="2209768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AutoShape 53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169313" y="2209768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1" name="AutoShape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088126" y="2209768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2" name="AutoShape 53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9051484" y="2209768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3" name="AutoShape 5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26823" y="2209768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0" name="AutoShape 53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3416782" y="478479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26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1" name="AutoShape 53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362626" y="478479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27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2" name="AutoShape 53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283104" y="478479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28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3" name="AutoShape 53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221856" y="478479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29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4" name="AutoShape 53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153921" y="478479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30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072734" y="478479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31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6" name="AutoShape 5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9036092" y="478479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32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7" name="AutoShape 5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2534406" y="478479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25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8" name="AutoShape 53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3447180" y="5629767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34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9" name="AutoShape 53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4393024" y="5629767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35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0" name="AutoShape 53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5313502" y="5629767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36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1" name="AutoShape 53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6252254" y="5629767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37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2" name="AutoShape 53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7184319" y="5629767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38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3" name="AutoShape 53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103132" y="5629767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39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4" name="AutoShape 53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9066490" y="5629767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40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5" name="AutoShape 53">
            <a:hlinkClick r:id="rId36" action="ppaction://hlinksldjump"/>
          </p:cNvPr>
          <p:cNvSpPr>
            <a:spLocks noChangeArrowheads="1"/>
          </p:cNvSpPr>
          <p:nvPr/>
        </p:nvSpPr>
        <p:spPr bwMode="auto">
          <a:xfrm>
            <a:off x="2541829" y="5629767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33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6" name="AutoShape 53">
            <a:hlinkClick r:id="rId37" action="ppaction://hlinksldjump"/>
          </p:cNvPr>
          <p:cNvSpPr>
            <a:spLocks noChangeArrowheads="1"/>
          </p:cNvSpPr>
          <p:nvPr/>
        </p:nvSpPr>
        <p:spPr bwMode="auto">
          <a:xfrm>
            <a:off x="3447180" y="303470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7" name="AutoShape 5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93024" y="303470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11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8" name="AutoShape 5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13502" y="303470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12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9" name="AutoShape 5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252254" y="303470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13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0" name="AutoShape 53">
            <a:hlinkClick r:id="rId38" action="ppaction://hlinksldjump"/>
          </p:cNvPr>
          <p:cNvSpPr>
            <a:spLocks noChangeArrowheads="1"/>
          </p:cNvSpPr>
          <p:nvPr/>
        </p:nvSpPr>
        <p:spPr bwMode="auto">
          <a:xfrm>
            <a:off x="7184319" y="303470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14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1" name="AutoShape 53">
            <a:hlinkClick r:id="rId39" action="ppaction://hlinksldjump"/>
          </p:cNvPr>
          <p:cNvSpPr>
            <a:spLocks noChangeArrowheads="1"/>
          </p:cNvSpPr>
          <p:nvPr/>
        </p:nvSpPr>
        <p:spPr bwMode="auto">
          <a:xfrm>
            <a:off x="8103132" y="303470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15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2" name="AutoShape 53">
            <a:hlinkClick r:id="rId40" action="ppaction://hlinksldjump"/>
          </p:cNvPr>
          <p:cNvSpPr>
            <a:spLocks noChangeArrowheads="1"/>
          </p:cNvSpPr>
          <p:nvPr/>
        </p:nvSpPr>
        <p:spPr bwMode="auto">
          <a:xfrm>
            <a:off x="9066490" y="303470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16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3" name="AutoShape 53">
            <a:hlinkClick r:id="rId41" action="ppaction://hlinksldjump"/>
          </p:cNvPr>
          <p:cNvSpPr>
            <a:spLocks noChangeArrowheads="1"/>
          </p:cNvSpPr>
          <p:nvPr/>
        </p:nvSpPr>
        <p:spPr bwMode="auto">
          <a:xfrm>
            <a:off x="2541829" y="303470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4" name="AutoShape 5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437590" y="388329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18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5" name="AutoShape 53">
            <a:hlinkClick r:id="rId42" action="ppaction://hlinksldjump"/>
          </p:cNvPr>
          <p:cNvSpPr>
            <a:spLocks noChangeArrowheads="1"/>
          </p:cNvSpPr>
          <p:nvPr/>
        </p:nvSpPr>
        <p:spPr bwMode="auto">
          <a:xfrm>
            <a:off x="4383434" y="388329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19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6" name="AutoShape 53">
            <a:hlinkClick r:id="rId43" action="ppaction://hlinksldjump"/>
          </p:cNvPr>
          <p:cNvSpPr>
            <a:spLocks noChangeArrowheads="1"/>
          </p:cNvSpPr>
          <p:nvPr/>
        </p:nvSpPr>
        <p:spPr bwMode="auto">
          <a:xfrm>
            <a:off x="5303912" y="388329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20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7" name="AutoShape 5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42664" y="389380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21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9" name="AutoShape 53">
            <a:hlinkClick r:id="rId44" action="ppaction://hlinksldjump"/>
          </p:cNvPr>
          <p:cNvSpPr>
            <a:spLocks noChangeArrowheads="1"/>
          </p:cNvSpPr>
          <p:nvPr/>
        </p:nvSpPr>
        <p:spPr bwMode="auto">
          <a:xfrm>
            <a:off x="7174729" y="388329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22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0" name="AutoShape 53">
            <a:hlinkClick r:id="rId45" action="ppaction://hlinksldjump"/>
          </p:cNvPr>
          <p:cNvSpPr>
            <a:spLocks noChangeArrowheads="1"/>
          </p:cNvSpPr>
          <p:nvPr/>
        </p:nvSpPr>
        <p:spPr bwMode="auto">
          <a:xfrm>
            <a:off x="8093542" y="388329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23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1" name="AutoShape 53">
            <a:hlinkClick r:id="rId46" action="ppaction://hlinksldjump"/>
          </p:cNvPr>
          <p:cNvSpPr>
            <a:spLocks noChangeArrowheads="1"/>
          </p:cNvSpPr>
          <p:nvPr/>
        </p:nvSpPr>
        <p:spPr bwMode="auto">
          <a:xfrm>
            <a:off x="9056900" y="388329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24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2" name="AutoShape 53">
            <a:hlinkClick r:id="rId47" action="ppaction://hlinksldjump"/>
          </p:cNvPr>
          <p:cNvSpPr>
            <a:spLocks noChangeArrowheads="1"/>
          </p:cNvSpPr>
          <p:nvPr/>
        </p:nvSpPr>
        <p:spPr bwMode="auto">
          <a:xfrm>
            <a:off x="2532239" y="3883293"/>
            <a:ext cx="741356" cy="72526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17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F212DF-1154-1C84-B59E-58667AFACAA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8" y="352708"/>
            <a:ext cx="1001075" cy="138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303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7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2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7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1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2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7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2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6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7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1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2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7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1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2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6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7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2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7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8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1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20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5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26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32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7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38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3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44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0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1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2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7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8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3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74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9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80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5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86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9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7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98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3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04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9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0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5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6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1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22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7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28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3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34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9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40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4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1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52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7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58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3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64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9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0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5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6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1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82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88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3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94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9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00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5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06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1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12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7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18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3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24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9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0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5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6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1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42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991544" y="2218738"/>
            <a:ext cx="8496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400" dirty="0">
                <a:latin typeface="Georgia" panose="02040502050405020303" pitchFamily="18" charset="0"/>
              </a:rPr>
              <a:t>У </a:t>
            </a:r>
            <a:r>
              <a:rPr lang="ru-RU" sz="2400" dirty="0" err="1">
                <a:latin typeface="Georgia" panose="02040502050405020303" pitchFamily="18" charset="0"/>
              </a:rPr>
              <a:t>яких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галузях</a:t>
            </a:r>
            <a:r>
              <a:rPr lang="ru-RU" sz="2400" dirty="0">
                <a:latin typeface="Georgia" panose="02040502050405020303" pitchFamily="18" charset="0"/>
              </a:rPr>
              <a:t> до 2025 року, за прогнозами </a:t>
            </a:r>
            <a:r>
              <a:rPr lang="ru-RU" sz="2400" dirty="0" err="1">
                <a:latin typeface="Georgia" panose="02040502050405020303" pitchFamily="18" charset="0"/>
              </a:rPr>
              <a:t>Економічного</a:t>
            </a:r>
            <a:r>
              <a:rPr lang="ru-RU" sz="2400" dirty="0">
                <a:latin typeface="Georgia" panose="02040502050405020303" pitchFamily="18" charset="0"/>
              </a:rPr>
              <a:t> союзу, </a:t>
            </a:r>
            <a:r>
              <a:rPr lang="ru-RU" sz="2400" dirty="0" err="1">
                <a:latin typeface="Georgia" panose="02040502050405020303" pitchFamily="18" charset="0"/>
              </a:rPr>
              <a:t>очікується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найбільше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зростання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зайнятості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населення</a:t>
            </a:r>
            <a:r>
              <a:rPr lang="ru-RU" sz="2400" dirty="0">
                <a:latin typeface="Georgia" panose="02040502050405020303" pitchFamily="18" charset="0"/>
              </a:rPr>
              <a:t>? 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664" y="404665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Інформаційні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технології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245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89" y="5763139"/>
            <a:ext cx="7715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24392" y="332657"/>
            <a:ext cx="7920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5897" y="351488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 </a:t>
            </a:r>
            <a:r>
              <a:rPr lang="ru-RU" sz="2400" dirty="0" err="1">
                <a:latin typeface="Georgia" panose="02040502050405020303" pitchFamily="18" charset="0"/>
              </a:rPr>
              <a:t>Видобуток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вугілля</a:t>
            </a:r>
            <a:r>
              <a:rPr lang="ru-RU" sz="2400" dirty="0">
                <a:latin typeface="Georgia" panose="02040502050405020303" pitchFamily="18" charset="0"/>
              </a:rPr>
              <a:t> і </a:t>
            </a:r>
            <a:r>
              <a:rPr lang="ru-RU" sz="2400" dirty="0" err="1">
                <a:latin typeface="Georgia" panose="02040502050405020303" pitchFamily="18" charset="0"/>
              </a:rPr>
              <a:t>розробка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кар’єрів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5897" y="3946930"/>
            <a:ext cx="4711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</a:t>
            </a:r>
            <a:r>
              <a:rPr lang="uk-UA" sz="2400" dirty="0">
                <a:latin typeface="Georgia" panose="02040502050405020303" pitchFamily="18" charset="0"/>
              </a:rPr>
              <a:t>Нерухомість, наука і техніка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5898" y="4378978"/>
            <a:ext cx="405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</a:t>
            </a:r>
            <a:r>
              <a:rPr lang="uk-UA" sz="2400" dirty="0">
                <a:latin typeface="Georgia" panose="02040502050405020303" pitchFamily="18" charset="0"/>
              </a:rPr>
              <a:t>Фінанси та страхування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5898" y="4811026"/>
            <a:ext cx="19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D) </a:t>
            </a:r>
            <a:r>
              <a:rPr lang="uk-UA" sz="2400" dirty="0">
                <a:latin typeface="Georgia" panose="02040502050405020303" pitchFamily="18" charset="0"/>
              </a:rPr>
              <a:t>Торгівля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92344" y="429309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B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48128" y="5834475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E46C2A-A76D-C964-9872-972BF3072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8" y="352708"/>
            <a:ext cx="1001075" cy="1383685"/>
          </a:xfrm>
          <a:prstGeom prst="rect">
            <a:avLst/>
          </a:prstGeom>
        </p:spPr>
      </p:pic>
      <p:pic>
        <p:nvPicPr>
          <p:cNvPr id="9" name="Рисунок 8" descr="Рисунок30.png">
            <a:extLst>
              <a:ext uri="{FF2B5EF4-FFF2-40B4-BE49-F238E27FC236}">
                <a16:creationId xmlns:a16="http://schemas.microsoft.com/office/drawing/2014/main" id="{2926F390-6979-6442-5A13-E539F09350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8" y="4122768"/>
            <a:ext cx="15128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991544" y="2189237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400" dirty="0">
                <a:latin typeface="Georgia" panose="02040502050405020303" pitchFamily="18" charset="0"/>
              </a:rPr>
              <a:t>У </a:t>
            </a:r>
            <a:r>
              <a:rPr lang="ru-RU" sz="2400" dirty="0" err="1">
                <a:latin typeface="Georgia" panose="02040502050405020303" pitchFamily="18" charset="0"/>
              </a:rPr>
              <a:t>чому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полягає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відмінність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комп’ютерного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вірусу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від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решти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шкідливих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програм</a:t>
            </a:r>
            <a:r>
              <a:rPr lang="ru-RU" sz="2400" dirty="0">
                <a:latin typeface="Georgia" panose="02040502050405020303" pitchFamily="18" charset="0"/>
              </a:rPr>
              <a:t>?</a:t>
            </a:r>
            <a:endParaRPr lang="ru-RU" altLang="uk-UA" sz="2400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664" y="404665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Інформаційні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технології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245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89" y="5782801"/>
            <a:ext cx="7715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8" y="4122768"/>
            <a:ext cx="15128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24392" y="332657"/>
            <a:ext cx="7920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3592" y="305333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A) </a:t>
            </a:r>
            <a:r>
              <a:rPr lang="ru-RU" sz="2400" dirty="0" err="1">
                <a:latin typeface="Georgia" panose="02040502050405020303" pitchFamily="18" charset="0"/>
              </a:rPr>
              <a:t>Шкідливі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програми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створюються</a:t>
            </a:r>
            <a:r>
              <a:rPr lang="ru-RU" sz="2400" dirty="0">
                <a:latin typeface="Georgia" panose="02040502050405020303" pitchFamily="18" charset="0"/>
              </a:rPr>
              <a:t> людьми, а </a:t>
            </a:r>
            <a:r>
              <a:rPr lang="ru-RU" sz="2400" dirty="0" err="1">
                <a:latin typeface="Georgia" panose="02040502050405020303" pitchFamily="18" charset="0"/>
              </a:rPr>
              <a:t>вірус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ні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593" y="3485381"/>
            <a:ext cx="7552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B) </a:t>
            </a:r>
            <a:r>
              <a:rPr lang="ru-RU" sz="2400" dirty="0" err="1">
                <a:latin typeface="Georgia" panose="02040502050405020303" pitchFamily="18" charset="0"/>
              </a:rPr>
              <a:t>Комп’ютерний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вірус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копіює</a:t>
            </a:r>
            <a:r>
              <a:rPr lang="ru-RU" sz="2400" dirty="0">
                <a:latin typeface="Georgia" panose="02040502050405020303" pitchFamily="18" charset="0"/>
              </a:rPr>
              <a:t> та </a:t>
            </a:r>
            <a:r>
              <a:rPr lang="ru-RU" sz="2400" dirty="0" err="1">
                <a:latin typeface="Georgia" panose="02040502050405020303" pitchFamily="18" charset="0"/>
              </a:rPr>
              <a:t>приєднує</a:t>
            </a:r>
            <a:r>
              <a:rPr lang="ru-RU" sz="2400" dirty="0">
                <a:latin typeface="Georgia" panose="02040502050405020303" pitchFamily="18" charset="0"/>
              </a:rPr>
              <a:t> себе до </a:t>
            </a:r>
          </a:p>
          <a:p>
            <a:r>
              <a:rPr lang="ru-RU" sz="2400" dirty="0" err="1">
                <a:latin typeface="Georgia" panose="02040502050405020303" pitchFamily="18" charset="0"/>
              </a:rPr>
              <a:t>інших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програм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592" y="4205461"/>
            <a:ext cx="6612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C) </a:t>
            </a:r>
            <a:r>
              <a:rPr lang="ru-RU" sz="2400" dirty="0" err="1">
                <a:latin typeface="Georgia" panose="02040502050405020303" pitchFamily="18" charset="0"/>
              </a:rPr>
              <a:t>Комп’ютерний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вірус</a:t>
            </a:r>
            <a:r>
              <a:rPr lang="ru-RU" sz="2400" dirty="0">
                <a:latin typeface="Georgia" panose="02040502050405020303" pitchFamily="18" charset="0"/>
              </a:rPr>
              <a:t> не </a:t>
            </a:r>
            <a:r>
              <a:rPr lang="ru-RU" sz="2400" dirty="0" err="1">
                <a:latin typeface="Georgia" panose="02040502050405020303" pitchFamily="18" charset="0"/>
              </a:rPr>
              <a:t>можна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вилікувати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3591" y="4591342"/>
            <a:ext cx="7140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D) </a:t>
            </a:r>
            <a:r>
              <a:rPr lang="ru-RU" sz="2400" dirty="0" err="1">
                <a:latin typeface="Georgia" panose="02040502050405020303" pitchFamily="18" charset="0"/>
              </a:rPr>
              <a:t>Комп’ютерний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вірус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створюється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випадково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</a:p>
          <a:p>
            <a:r>
              <a:rPr lang="ru-RU" sz="2400" dirty="0">
                <a:latin typeface="Georgia" panose="02040502050405020303" pitchFamily="18" charset="0"/>
              </a:rPr>
              <a:t>а </a:t>
            </a:r>
            <a:r>
              <a:rPr lang="ru-RU" sz="2400" dirty="0" err="1">
                <a:latin typeface="Georgia" panose="02040502050405020303" pitchFamily="18" charset="0"/>
              </a:rPr>
              <a:t>шкідливі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програми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навмисне</a:t>
            </a:r>
            <a:endParaRPr lang="uk-UA" sz="24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4352" y="4437112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B</a:t>
            </a:r>
            <a:endParaRPr lang="uk-UA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48128" y="5883637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450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991544" y="2140079"/>
            <a:ext cx="8496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800" dirty="0" err="1">
                <a:latin typeface="Georgia" panose="02040502050405020303" pitchFamily="18" charset="0"/>
              </a:rPr>
              <a:t>Що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таке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комп’ютерно-орієнтовані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засоби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навчання</a:t>
            </a:r>
            <a:r>
              <a:rPr lang="ru-RU" sz="2800" dirty="0">
                <a:latin typeface="Georgia" panose="02040502050405020303" pitchFamily="18" charset="0"/>
              </a:rPr>
              <a:t>?  </a:t>
            </a:r>
            <a:endParaRPr lang="ru-RU" altLang="uk-UA" sz="2800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664" y="404665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Інформаційні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технології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245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89" y="5772968"/>
            <a:ext cx="7715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24392" y="332657"/>
            <a:ext cx="7920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1624" y="3076183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A)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апаратні</a:t>
            </a:r>
            <a:r>
              <a:rPr lang="ru-RU" sz="2000" dirty="0">
                <a:latin typeface="Georgia" panose="02040502050405020303" pitchFamily="18" charset="0"/>
              </a:rPr>
              <a:t> і </a:t>
            </a:r>
            <a:r>
              <a:rPr lang="ru-RU" sz="2000" dirty="0" err="1">
                <a:latin typeface="Georgia" panose="02040502050405020303" pitchFamily="18" charset="0"/>
              </a:rPr>
              <a:t>програмні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засоби</a:t>
            </a:r>
            <a:r>
              <a:rPr lang="ru-RU" sz="2000" dirty="0">
                <a:latin typeface="Georgia" panose="02040502050405020303" pitchFamily="18" charset="0"/>
              </a:rPr>
              <a:t>, </a:t>
            </a:r>
            <a:r>
              <a:rPr lang="ru-RU" sz="2000" dirty="0" err="1">
                <a:latin typeface="Georgia" panose="02040502050405020303" pitchFamily="18" charset="0"/>
              </a:rPr>
              <a:t>призначені</a:t>
            </a:r>
            <a:r>
              <a:rPr lang="ru-RU" sz="2000" dirty="0">
                <a:latin typeface="Georgia" panose="02040502050405020303" pitchFamily="18" charset="0"/>
              </a:rPr>
              <a:t> для </a:t>
            </a:r>
            <a:r>
              <a:rPr lang="ru-RU" sz="2000" dirty="0" err="1">
                <a:latin typeface="Georgia" panose="02040502050405020303" pitchFamily="18" charset="0"/>
              </a:rPr>
              <a:t>застосування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викладачами</a:t>
            </a:r>
            <a:r>
              <a:rPr lang="ru-RU" sz="2000" dirty="0">
                <a:latin typeface="Georgia" panose="02040502050405020303" pitchFamily="18" charset="0"/>
              </a:rPr>
              <a:t> і </a:t>
            </a:r>
            <a:r>
              <a:rPr lang="ru-RU" sz="2000" dirty="0" err="1">
                <a:latin typeface="Georgia" panose="02040502050405020303" pitchFamily="18" charset="0"/>
              </a:rPr>
              <a:t>учнями</a:t>
            </a:r>
            <a:r>
              <a:rPr lang="ru-RU" sz="2000" dirty="0">
                <a:latin typeface="Georgia" panose="02040502050405020303" pitchFamily="18" charset="0"/>
              </a:rPr>
              <a:t> (студентами) у </a:t>
            </a:r>
            <a:r>
              <a:rPr lang="ru-RU" sz="2000" dirty="0" err="1">
                <a:latin typeface="Georgia" panose="02040502050405020303" pitchFamily="18" charset="0"/>
              </a:rPr>
              <a:t>процесі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навчання</a:t>
            </a:r>
            <a:endParaRPr lang="uk-UA" sz="20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1624" y="3796263"/>
            <a:ext cx="68579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B) </a:t>
            </a:r>
            <a:r>
              <a:rPr lang="ru-RU" sz="2000" dirty="0" err="1">
                <a:latin typeface="Georgia" panose="02040502050405020303" pitchFamily="18" charset="0"/>
              </a:rPr>
              <a:t>віддалене</a:t>
            </a:r>
            <a:r>
              <a:rPr lang="ru-RU" sz="2000" dirty="0">
                <a:latin typeface="Georgia" panose="02040502050405020303" pitchFamily="18" charset="0"/>
              </a:rPr>
              <a:t> (</a:t>
            </a:r>
            <a:r>
              <a:rPr lang="ru-RU" sz="2000" dirty="0" err="1">
                <a:latin typeface="Georgia" panose="02040502050405020303" pitchFamily="18" charset="0"/>
              </a:rPr>
              <a:t>дистанційне</a:t>
            </a:r>
            <a:r>
              <a:rPr lang="ru-RU" sz="2000" dirty="0">
                <a:latin typeface="Georgia" panose="02040502050405020303" pitchFamily="18" charset="0"/>
              </a:rPr>
              <a:t>) </a:t>
            </a:r>
            <a:r>
              <a:rPr lang="ru-RU" sz="2000" dirty="0" err="1">
                <a:latin typeface="Georgia" panose="02040502050405020303" pitchFamily="18" charset="0"/>
              </a:rPr>
              <a:t>виконання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роботи</a:t>
            </a:r>
            <a:r>
              <a:rPr lang="ru-RU" sz="2000" dirty="0">
                <a:latin typeface="Georgia" panose="02040502050405020303" pitchFamily="18" charset="0"/>
              </a:rPr>
              <a:t> без </a:t>
            </a:r>
          </a:p>
          <a:p>
            <a:r>
              <a:rPr lang="ru-RU" sz="2000" dirty="0" err="1">
                <a:latin typeface="Georgia" panose="02040502050405020303" pitchFamily="18" charset="0"/>
              </a:rPr>
              <a:t>юридичного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оформлення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зобов’язань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між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замовником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</a:p>
          <a:p>
            <a:r>
              <a:rPr lang="ru-RU" sz="2000" dirty="0">
                <a:latin typeface="Georgia" panose="02040502050405020303" pitchFamily="18" charset="0"/>
              </a:rPr>
              <a:t>і </a:t>
            </a:r>
            <a:r>
              <a:rPr lang="ru-RU" sz="2000" dirty="0" err="1">
                <a:latin typeface="Georgia" panose="02040502050405020303" pitchFamily="18" charset="0"/>
              </a:rPr>
              <a:t>виконавцем</a:t>
            </a:r>
            <a:r>
              <a:rPr lang="uk-UA" sz="200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1625" y="4804374"/>
            <a:ext cx="7497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C) </a:t>
            </a:r>
            <a:r>
              <a:rPr lang="ru-RU" sz="2000" dirty="0" err="1">
                <a:latin typeface="Georgia" panose="02040502050405020303" pitchFamily="18" charset="0"/>
              </a:rPr>
              <a:t>це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сукупність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заходів</a:t>
            </a:r>
            <a:r>
              <a:rPr lang="ru-RU" sz="2000" dirty="0">
                <a:latin typeface="Georgia" panose="02040502050405020303" pitchFamily="18" charset="0"/>
              </a:rPr>
              <a:t> для </a:t>
            </a:r>
            <a:r>
              <a:rPr lang="ru-RU" sz="2000" dirty="0" err="1">
                <a:latin typeface="Georgia" panose="02040502050405020303" pitchFamily="18" charset="0"/>
              </a:rPr>
              <a:t>захисту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даних</a:t>
            </a:r>
            <a:r>
              <a:rPr lang="ru-RU" sz="2000" dirty="0">
                <a:latin typeface="Georgia" panose="02040502050405020303" pitchFamily="18" charset="0"/>
              </a:rPr>
              <a:t> та </a:t>
            </a:r>
            <a:r>
              <a:rPr lang="ru-RU" sz="2000" dirty="0" err="1">
                <a:latin typeface="Georgia" panose="02040502050405020303" pitchFamily="18" charset="0"/>
              </a:rPr>
              <a:t>інформаційної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</a:p>
          <a:p>
            <a:r>
              <a:rPr lang="ru-RU" sz="2000" dirty="0" err="1">
                <a:latin typeface="Georgia" panose="02040502050405020303" pitchFamily="18" charset="0"/>
              </a:rPr>
              <a:t>системи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від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випадкових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або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навмисних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пошкоджень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endParaRPr lang="uk-UA" sz="20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1624" y="5452446"/>
            <a:ext cx="6571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D) </a:t>
            </a:r>
            <a:r>
              <a:rPr lang="ru-RU" sz="2000" dirty="0" err="1">
                <a:latin typeface="Georgia" panose="02040502050405020303" pitchFamily="18" charset="0"/>
              </a:rPr>
              <a:t>це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надмірне</a:t>
            </a:r>
            <a:r>
              <a:rPr lang="ru-RU" sz="2000" dirty="0">
                <a:latin typeface="Georgia" panose="02040502050405020303" pitchFamily="18" charset="0"/>
              </a:rPr>
              <a:t> (</a:t>
            </a:r>
            <a:r>
              <a:rPr lang="ru-RU" sz="2000" dirty="0" err="1">
                <a:latin typeface="Georgia" panose="02040502050405020303" pitchFamily="18" charset="0"/>
              </a:rPr>
              <a:t>патологічне</a:t>
            </a:r>
            <a:r>
              <a:rPr lang="ru-RU" sz="2000" dirty="0">
                <a:latin typeface="Georgia" panose="02040502050405020303" pitchFamily="18" charset="0"/>
              </a:rPr>
              <a:t>) </a:t>
            </a:r>
            <a:r>
              <a:rPr lang="ru-RU" sz="2000" dirty="0" err="1">
                <a:latin typeface="Georgia" panose="02040502050405020303" pitchFamily="18" charset="0"/>
              </a:rPr>
              <a:t>захоплення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азартними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</a:p>
          <a:p>
            <a:r>
              <a:rPr lang="ru-RU" sz="2000" dirty="0">
                <a:latin typeface="Georgia" panose="02040502050405020303" pitchFamily="18" charset="0"/>
              </a:rPr>
              <a:t>та/</a:t>
            </a:r>
            <a:r>
              <a:rPr lang="ru-RU" sz="2000" dirty="0" err="1">
                <a:latin typeface="Georgia" panose="02040502050405020303" pitchFamily="18" charset="0"/>
              </a:rPr>
              <a:t>або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комп’ютерними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іграми</a:t>
            </a:r>
            <a:r>
              <a:rPr lang="uk-UA" sz="200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75286" y="4581128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>
                <a:solidFill>
                  <a:srgbClr val="FF0000"/>
                </a:solidFill>
                <a:latin typeface="Georgia" panose="02040502050405020303" pitchFamily="18" charset="0"/>
              </a:rPr>
              <a:t>А</a:t>
            </a:r>
            <a:r>
              <a:rPr lang="uk-UA" sz="9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48128" y="5863971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latin typeface="Times New Roman" panose="02020603050405020304" pitchFamily="18" charset="0"/>
              </a:rPr>
              <a:t>Відповідь</a:t>
            </a:r>
            <a:endParaRPr lang="ru-RU" altLang="uk-UA" sz="2400" b="1" dirty="0">
              <a:latin typeface="Times New Roman" panose="02020603050405020304" pitchFamily="18" charset="0"/>
            </a:endParaRPr>
          </a:p>
        </p:txBody>
      </p:sp>
      <p:pic>
        <p:nvPicPr>
          <p:cNvPr id="6" name="Рисунок 5" descr="Рисунок30.png">
            <a:extLst>
              <a:ext uri="{FF2B5EF4-FFF2-40B4-BE49-F238E27FC236}">
                <a16:creationId xmlns:a16="http://schemas.microsoft.com/office/drawing/2014/main" id="{0C627614-0768-D934-F0F9-B77113A9D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8" y="4122768"/>
            <a:ext cx="15128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2658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1649</Words>
  <Application>Microsoft Office PowerPoint</Application>
  <PresentationFormat>Широкий екран</PresentationFormat>
  <Paragraphs>520</Paragraphs>
  <Slides>46</Slides>
  <Notes>14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4</cp:revision>
  <dcterms:created xsi:type="dcterms:W3CDTF">2022-12-31T17:23:28Z</dcterms:created>
  <dcterms:modified xsi:type="dcterms:W3CDTF">2023-01-30T14:00:31Z</dcterms:modified>
</cp:coreProperties>
</file>